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44"/>
  </p:notesMasterIdLst>
  <p:sldIdLst>
    <p:sldId id="7246" r:id="rId2"/>
    <p:sldId id="7247" r:id="rId3"/>
    <p:sldId id="7271" r:id="rId4"/>
    <p:sldId id="7248" r:id="rId5"/>
    <p:sldId id="7269" r:id="rId6"/>
    <p:sldId id="7270" r:id="rId7"/>
    <p:sldId id="7250" r:id="rId8"/>
    <p:sldId id="7272" r:id="rId9"/>
    <p:sldId id="7273" r:id="rId10"/>
    <p:sldId id="7251" r:id="rId11"/>
    <p:sldId id="7274" r:id="rId12"/>
    <p:sldId id="7275" r:id="rId13"/>
    <p:sldId id="263" r:id="rId14"/>
    <p:sldId id="7266" r:id="rId15"/>
    <p:sldId id="7255" r:id="rId16"/>
    <p:sldId id="7256" r:id="rId17"/>
    <p:sldId id="7257" r:id="rId18"/>
    <p:sldId id="7291" r:id="rId19"/>
    <p:sldId id="7258" r:id="rId20"/>
    <p:sldId id="7259" r:id="rId21"/>
    <p:sldId id="7260" r:id="rId22"/>
    <p:sldId id="7261" r:id="rId23"/>
    <p:sldId id="7262" r:id="rId24"/>
    <p:sldId id="7263" r:id="rId25"/>
    <p:sldId id="7264" r:id="rId26"/>
    <p:sldId id="7265" r:id="rId27"/>
    <p:sldId id="7267" r:id="rId28"/>
    <p:sldId id="7268" r:id="rId29"/>
    <p:sldId id="7276" r:id="rId30"/>
    <p:sldId id="7277" r:id="rId31"/>
    <p:sldId id="7278" r:id="rId32"/>
    <p:sldId id="7279" r:id="rId33"/>
    <p:sldId id="7280" r:id="rId34"/>
    <p:sldId id="7281" r:id="rId35"/>
    <p:sldId id="7282" r:id="rId36"/>
    <p:sldId id="7283" r:id="rId37"/>
    <p:sldId id="7284" r:id="rId38"/>
    <p:sldId id="7285" r:id="rId39"/>
    <p:sldId id="7286" r:id="rId40"/>
    <p:sldId id="7287" r:id="rId41"/>
    <p:sldId id="7289" r:id="rId42"/>
    <p:sldId id="729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3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02F23-9F53-441A-9F2C-E6321192BE14}" type="datetimeFigureOut">
              <a:rPr lang="en-US" smtClean="0"/>
              <a:t>9/14/2025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AFC75-E72F-4938-B7FA-3B7DEE8A8E9A}" type="slidenum">
              <a:rPr lang="en-US" smtClean="0"/>
              <a:t>‹#›</a:t>
            </a:fld>
            <a:endParaRPr lang="en-US"/>
          </a:p>
        </p:txBody>
      </p:sp>
    </p:spTree>
    <p:extLst>
      <p:ext uri="{BB962C8B-B14F-4D97-AF65-F5344CB8AC3E}">
        <p14:creationId xmlns:p14="http://schemas.microsoft.com/office/powerpoint/2010/main" val="109214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Kính thưa quý thầy cô, để bảo đảm chất lượng và hiệu quả dạy học Ngoại ngữ, trước hết mỗi trường THCS cần </a:t>
            </a:r>
            <a:r>
              <a:rPr lang="vi-VN" b="1" dirty="0"/>
              <a:t>chủ động xây dựng kế hoạch giáo dục môn Ngoại ngữ</a:t>
            </a:r>
            <a:r>
              <a:rPr lang="vi-VN" dirty="0"/>
              <a:t>. Kế hoạch phải đầy đủ các yếu tố: </a:t>
            </a:r>
            <a:r>
              <a:rPr lang="vi-VN" b="1" dirty="0"/>
              <a:t>luyện tập, ôn tập, hoạt động trải nghiệm sáng tạo và kiểm tra định kỳ</a:t>
            </a:r>
            <a:r>
              <a:rPr lang="vi-VN" dirty="0"/>
              <a:t>. Trước khi triển khai, kế hoạch phải được </a:t>
            </a:r>
            <a:r>
              <a:rPr lang="vi-VN" b="1" dirty="0"/>
              <a:t>trao đổi, góp ý và Hội đồng trường phê duyệt</a:t>
            </a:r>
            <a:r>
              <a:rPr lang="vi-VN" dirty="0"/>
              <a:t>, đồng thời đây cũng là căn cứ quan trọng để thanh tra, kiểm tra.</a:t>
            </a:r>
          </a:p>
          <a:p>
            <a:r>
              <a:rPr lang="vi-VN" dirty="0"/>
              <a:t>Các trường cần bám sát các văn bản chỉ đạo, đặc biệt là </a:t>
            </a:r>
            <a:r>
              <a:rPr lang="vi-VN" b="1" dirty="0"/>
              <a:t>Công văn 4555/BGDĐT-</a:t>
            </a:r>
            <a:r>
              <a:rPr lang="vi-VN" b="1" dirty="0" err="1"/>
              <a:t>GDTrH</a:t>
            </a:r>
            <a:r>
              <a:rPr lang="vi-VN" b="1" dirty="0"/>
              <a:t> ngày 05/8/2025 và Hướng dẫn của Sở GDĐT</a:t>
            </a:r>
            <a:r>
              <a:rPr lang="vi-VN" dirty="0"/>
              <a:t>, để xây dựng kế hoạch môn Ngoại ngữ phù hợp với yêu cầu cần đạt theo Chương trình GDPT 2018.</a:t>
            </a:r>
          </a:p>
          <a:p>
            <a:r>
              <a:rPr lang="vi-VN" dirty="0"/>
              <a:t>Trong quá trình thực hiện, Sở khuyến khích các cơ sở giáo dục tăng cường </a:t>
            </a:r>
            <a:r>
              <a:rPr lang="vi-VN" b="1" dirty="0"/>
              <a:t>sinh hoạt chuyên môn dựa trên nghiên cứu bài học</a:t>
            </a:r>
            <a:r>
              <a:rPr lang="vi-VN" dirty="0"/>
              <a:t>, tổ chức các </a:t>
            </a:r>
            <a:r>
              <a:rPr lang="vi-VN" b="1" dirty="0"/>
              <a:t>hội thảo, tọa đàm</a:t>
            </a:r>
            <a:r>
              <a:rPr lang="vi-VN" dirty="0"/>
              <a:t> để trao đổi kinh nghiệm triển khai dạy học theo Chương trình mới. Sau mỗi giai đoạn, cần </a:t>
            </a:r>
            <a:r>
              <a:rPr lang="vi-VN" b="1" dirty="0"/>
              <a:t>đánh giá, rút kinh nghiệm và kịp thời điều chỉnh kế hoạch</a:t>
            </a:r>
            <a:r>
              <a:rPr lang="vi-VN" dirty="0"/>
              <a:t> để phù hợp với thực tế địa phương và năng lực của học sinh.</a:t>
            </a:r>
          </a:p>
          <a:p>
            <a:r>
              <a:rPr lang="vi-VN" dirty="0"/>
              <a:t>Một nhiệm vụ quan trọng nữa là </a:t>
            </a:r>
            <a:r>
              <a:rPr lang="vi-VN" b="1" dirty="0"/>
              <a:t>nghiên cứu các bộ sách Tiếng Anh được Bộ GDĐT phê duyệt</a:t>
            </a:r>
            <a:r>
              <a:rPr lang="vi-VN" dirty="0"/>
              <a:t>, từ đó lựa chọn nội dung phù hợp để bổ trợ, giúp học sinh </a:t>
            </a:r>
            <a:r>
              <a:rPr lang="vi-VN" b="1" dirty="0"/>
              <a:t>đáp ứng tốt chuẩn đầu ra của cấp học</a:t>
            </a:r>
            <a:r>
              <a:rPr lang="vi-VN" dirty="0"/>
              <a:t> và tạo nền tảng vững chắc cho các kỳ thi.</a:t>
            </a:r>
          </a:p>
          <a:p>
            <a:endParaRPr lang="vi-VN" dirty="0"/>
          </a:p>
        </p:txBody>
      </p:sp>
      <p:sp>
        <p:nvSpPr>
          <p:cNvPr id="4" name="Slide Number Placeholder 3"/>
          <p:cNvSpPr>
            <a:spLocks noGrp="1"/>
          </p:cNvSpPr>
          <p:nvPr>
            <p:ph type="sldNum" sz="quarter" idx="5"/>
          </p:nvPr>
        </p:nvSpPr>
        <p:spPr/>
        <p:txBody>
          <a:bodyPr/>
          <a:lstStyle/>
          <a:p>
            <a:fld id="{133AFC75-E72F-4938-B7FA-3B7DEE8A8E9A}" type="slidenum">
              <a:rPr lang="en-US" smtClean="0"/>
              <a:t>3</a:t>
            </a:fld>
            <a:endParaRPr lang="en-US"/>
          </a:p>
        </p:txBody>
      </p:sp>
    </p:spTree>
    <p:extLst>
      <p:ext uri="{BB962C8B-B14F-4D97-AF65-F5344CB8AC3E}">
        <p14:creationId xmlns:p14="http://schemas.microsoft.com/office/powerpoint/2010/main" val="326463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Kính thưa các đồng chí, bên cạnh việc dạy học chính khóa, năm học này các nhà trường tiếp tục triển khai nhiều </a:t>
            </a:r>
            <a:r>
              <a:rPr lang="vi-VN" b="1" dirty="0"/>
              <a:t>hoạt động bổ trợ, tăng cường ngoại ngữ</a:t>
            </a:r>
            <a:r>
              <a:rPr lang="vi-VN" dirty="0"/>
              <a:t>.</a:t>
            </a:r>
          </a:p>
          <a:p>
            <a:r>
              <a:rPr lang="vi-VN" dirty="0"/>
              <a:t>Trước hết, với </a:t>
            </a:r>
            <a:r>
              <a:rPr lang="vi-VN" b="1" dirty="0"/>
              <a:t>dạy học bổ trợ</a:t>
            </a:r>
            <a:r>
              <a:rPr lang="vi-VN" dirty="0"/>
              <a:t>, các đơn vị phải thực hiện đúng </a:t>
            </a:r>
            <a:r>
              <a:rPr lang="vi-VN" b="1" dirty="0"/>
              <a:t>chương trình và kế hoạch đã đăng ký</a:t>
            </a:r>
            <a:r>
              <a:rPr lang="vi-VN" dirty="0"/>
              <a:t>, đã được Sở GDĐT phê duyệt và UBND xã, phường thông qua Đề án. Trong quá trình triển khai, cần chú trọng việc </a:t>
            </a:r>
            <a:r>
              <a:rPr lang="vi-VN" b="1" dirty="0"/>
              <a:t>dự giờ, góp ý, rút kinh nghiệm trong tổ chuyên môn</a:t>
            </a:r>
            <a:r>
              <a:rPr lang="vi-VN" dirty="0"/>
              <a:t> để đảm bảo hoạt động bổ trợ thực sự có tác dụng nâng cao chất lượng dạy – học ngoại ngữ. Đồng thời, các trường cần </a:t>
            </a:r>
            <a:r>
              <a:rPr lang="vi-VN" b="1" dirty="0"/>
              <a:t>tuân thủ đầy đủ thủ tục pháp lý</a:t>
            </a:r>
            <a:r>
              <a:rPr lang="vi-VN" dirty="0"/>
              <a:t> và gửi </a:t>
            </a:r>
            <a:r>
              <a:rPr lang="vi-VN" b="1" dirty="0"/>
              <a:t>báo cáo định kỳ về Sở GDĐT</a:t>
            </a:r>
            <a:r>
              <a:rPr lang="vi-VN" dirty="0"/>
              <a:t>.</a:t>
            </a:r>
          </a:p>
          <a:p>
            <a:r>
              <a:rPr lang="vi-VN" dirty="0"/>
              <a:t>Về </a:t>
            </a:r>
            <a:r>
              <a:rPr lang="vi-VN" b="1" dirty="0"/>
              <a:t>công tác học sinh giỏi</a:t>
            </a:r>
            <a:r>
              <a:rPr lang="vi-VN" dirty="0"/>
              <a:t>, năm học 2025–2026, Thành phố sẽ tổ chức </a:t>
            </a:r>
            <a:r>
              <a:rPr lang="vi-VN" b="1" dirty="0"/>
              <a:t>kỳ thi Học sinh giỏi lớp 9</a:t>
            </a:r>
            <a:r>
              <a:rPr lang="vi-VN" dirty="0"/>
              <a:t>. Trước đó, các nhà trường, xã/phường sẽ chủ động tổ chức thi cấp trường, cấp địa phương để chọn lọc học sinh tham dự cấp Thành phố. Song </a:t>
            </a:r>
            <a:r>
              <a:rPr lang="vi-VN" dirty="0" err="1"/>
              <a:t>song</a:t>
            </a:r>
            <a:r>
              <a:rPr lang="vi-VN" dirty="0"/>
              <a:t>, cần đẩy mạnh các hình thức </a:t>
            </a:r>
            <a:r>
              <a:rPr lang="vi-VN" b="1" dirty="0"/>
              <a:t>câu lạc bộ ngoại ngữ và CLB môn học em yêu thích</a:t>
            </a:r>
            <a:r>
              <a:rPr lang="vi-VN" dirty="0"/>
              <a:t>, tạo sân chơi vừa phát hiện năng khiếu, vừa bồi dưỡng học sinh giỏi ngay từ lớp 6, 7, 8. Ngoài ra, cần động viên học sinh tích cực tham gia </a:t>
            </a:r>
            <a:r>
              <a:rPr lang="vi-VN" b="1" dirty="0"/>
              <a:t>kỳ thi HSG Thành phố các môn ngoại ngữ và các kỳ thi </a:t>
            </a:r>
            <a:r>
              <a:rPr lang="vi-VN" b="1" dirty="0" err="1"/>
              <a:t>Olympic</a:t>
            </a:r>
            <a:r>
              <a:rPr lang="vi-VN" dirty="0"/>
              <a:t> theo hướng dẫn của Sở.</a:t>
            </a:r>
          </a:p>
          <a:p>
            <a:r>
              <a:rPr lang="vi-VN" dirty="0"/>
              <a:t>Một nội dung quan trọng khác là </a:t>
            </a:r>
            <a:r>
              <a:rPr lang="vi-VN" b="1" dirty="0"/>
              <a:t>làm đồ dùng dạy học</a:t>
            </a:r>
            <a:r>
              <a:rPr lang="vi-VN" dirty="0"/>
              <a:t>. Sở khuyến khích giáo viên </a:t>
            </a:r>
            <a:r>
              <a:rPr lang="vi-VN" b="1" dirty="0"/>
              <a:t>tự làm giáo cụ trực quan</a:t>
            </a:r>
            <a:r>
              <a:rPr lang="vi-VN" dirty="0"/>
              <a:t> phù hợp với từng lớp và điều kiện địa phương. Đây là cách để tăng tính sinh động, trực quan cho tiết học, đồng thời khẳng định sự sáng tạo và tâm huyết của giáo viên bộ môn.</a:t>
            </a:r>
          </a:p>
          <a:p>
            <a:r>
              <a:rPr lang="vi-VN" dirty="0"/>
              <a:t>Như vậy, thông qua các hoạt động bổ trợ, thi học sinh giỏi, câu lạc bộ và sáng tạo đồ dùng dạy học, chúng ta vừa tạo môi trường học tập tích cực, vừa phát triển năng lực, bồi dưỡng nhân tài ngoại ngữ cho nhà trường và Thành phố.</a:t>
            </a:r>
          </a:p>
          <a:p>
            <a:endParaRPr lang="vi-VN" dirty="0"/>
          </a:p>
        </p:txBody>
      </p:sp>
      <p:sp>
        <p:nvSpPr>
          <p:cNvPr id="4" name="Slide Number Placeholder 3"/>
          <p:cNvSpPr>
            <a:spLocks noGrp="1"/>
          </p:cNvSpPr>
          <p:nvPr>
            <p:ph type="sldNum" sz="quarter" idx="5"/>
          </p:nvPr>
        </p:nvSpPr>
        <p:spPr/>
        <p:txBody>
          <a:bodyPr/>
          <a:lstStyle/>
          <a:p>
            <a:fld id="{133AFC75-E72F-4938-B7FA-3B7DEE8A8E9A}" type="slidenum">
              <a:rPr lang="en-US" smtClean="0"/>
              <a:t>12</a:t>
            </a:fld>
            <a:endParaRPr lang="en-US"/>
          </a:p>
        </p:txBody>
      </p:sp>
    </p:spTree>
    <p:extLst>
      <p:ext uri="{BB962C8B-B14F-4D97-AF65-F5344CB8AC3E}">
        <p14:creationId xmlns:p14="http://schemas.microsoft.com/office/powerpoint/2010/main" val="1992899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Kính thưa các thầy cô giáo,</a:t>
            </a:r>
            <a:br>
              <a:rPr lang="vi-VN" sz="1200" kern="1200" dirty="0">
                <a:solidFill>
                  <a:schemeClr val="tx1"/>
                </a:solidFill>
                <a:effectLst/>
                <a:latin typeface="+mn-lt"/>
                <a:ea typeface="+mn-ea"/>
                <a:cs typeface="+mn-cs"/>
              </a:rPr>
            </a:br>
            <a:r>
              <a:rPr lang="vi-VN" sz="1200" kern="1200" dirty="0">
                <a:solidFill>
                  <a:schemeClr val="tx1"/>
                </a:solidFill>
                <a:effectLst/>
                <a:latin typeface="+mn-lt"/>
                <a:ea typeface="+mn-ea"/>
                <a:cs typeface="+mn-cs"/>
              </a:rPr>
              <a:t>Hôm nay, chúng ta cùng tham gia buổi tập huấn với chủ đề </a:t>
            </a:r>
            <a:r>
              <a:rPr lang="vi-VN" sz="1200" b="1" kern="1200" dirty="0">
                <a:solidFill>
                  <a:schemeClr val="tx1"/>
                </a:solidFill>
                <a:effectLst/>
                <a:latin typeface="+mn-lt"/>
                <a:ea typeface="+mn-ea"/>
                <a:cs typeface="+mn-cs"/>
              </a:rPr>
              <a:t>Kỹ thuật thiết kế câu hỏi trắc nghiệm khách quan môn Tiếng Anh</a:t>
            </a:r>
            <a:r>
              <a:rPr lang="vi-VN" sz="1200" kern="1200" dirty="0">
                <a:solidFill>
                  <a:schemeClr val="tx1"/>
                </a:solidFill>
                <a:effectLst/>
                <a:latin typeface="+mn-lt"/>
                <a:ea typeface="+mn-ea"/>
                <a:cs typeface="+mn-cs"/>
              </a:rPr>
              <a:t>. Đây là nội dung rất thiết thực, bởi vì đề thi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lớp</a:t>
            </a:r>
            <a:r>
              <a:rPr lang="en-US" sz="1200" kern="1200" dirty="0">
                <a:solidFill>
                  <a:schemeClr val="tx1"/>
                </a:solidFill>
                <a:effectLst/>
                <a:latin typeface="+mn-lt"/>
                <a:ea typeface="+mn-ea"/>
                <a:cs typeface="+mn-cs"/>
              </a:rPr>
              <a:t> 10 </a:t>
            </a:r>
            <a:r>
              <a:rPr lang="vi-VN" sz="1200" kern="1200" dirty="0">
                <a:solidFill>
                  <a:schemeClr val="tx1"/>
                </a:solidFill>
                <a:effectLst/>
                <a:latin typeface="+mn-lt"/>
                <a:ea typeface="+mn-ea"/>
                <a:cs typeface="+mn-cs"/>
              </a:rPr>
              <a:t>và kiểm tra hiện nay 100% trắc nghiệm đã trở thành xu hướng chủ đạo, đòi hỏi chúng ta không chỉ ra đề đúng, đủ mà còn </a:t>
            </a:r>
            <a:r>
              <a:rPr lang="vi-VN" sz="1200" b="1" kern="1200" dirty="0">
                <a:solidFill>
                  <a:schemeClr val="tx1"/>
                </a:solidFill>
                <a:effectLst/>
                <a:latin typeface="+mn-lt"/>
                <a:ea typeface="+mn-ea"/>
                <a:cs typeface="+mn-cs"/>
              </a:rPr>
              <a:t>hay, chuẩn xác và có khả năng phân loại học sinh</a:t>
            </a:r>
            <a:r>
              <a:rPr lang="vi-VN" sz="1200" kern="1200" dirty="0">
                <a:solidFill>
                  <a:schemeClr val="tx1"/>
                </a:solidFill>
                <a:effectLst/>
                <a:latin typeface="+mn-lt"/>
                <a:ea typeface="+mn-ea"/>
                <a:cs typeface="+mn-cs"/>
              </a:rPr>
              <a:t>.</a:t>
            </a:r>
          </a:p>
          <a:p>
            <a:r>
              <a:rPr lang="vi-VN" sz="1200" kern="1200" dirty="0">
                <a:solidFill>
                  <a:schemeClr val="tx1"/>
                </a:solidFill>
                <a:effectLst/>
                <a:latin typeface="+mn-lt"/>
                <a:ea typeface="+mn-ea"/>
                <a:cs typeface="+mn-cs"/>
              </a:rPr>
              <a:t>Buổi tập huấn hôm nay nhằm 4 mục tiêu chính:</a:t>
            </a:r>
          </a:p>
          <a:p>
            <a:pPr lvl="0"/>
            <a:r>
              <a:rPr lang="vi-VN" sz="1200" kern="1200" dirty="0">
                <a:solidFill>
                  <a:schemeClr val="tx1"/>
                </a:solidFill>
                <a:effectLst/>
                <a:latin typeface="+mn-lt"/>
                <a:ea typeface="+mn-ea"/>
                <a:cs typeface="+mn-cs"/>
              </a:rPr>
              <a:t>Trang bị lý thuyết và kỹ thuật thực hành khi xây dựng câu hỏi trắc nghiệm.</a:t>
            </a:r>
          </a:p>
          <a:p>
            <a:pPr lvl="0"/>
            <a:r>
              <a:rPr lang="vi-VN" sz="1200" kern="1200" dirty="0">
                <a:solidFill>
                  <a:schemeClr val="tx1"/>
                </a:solidFill>
                <a:effectLst/>
                <a:latin typeface="+mn-lt"/>
                <a:ea typeface="+mn-ea"/>
                <a:cs typeface="+mn-cs"/>
              </a:rPr>
              <a:t>Nhận diện lỗi thường gặp khi biên soạn đề.</a:t>
            </a:r>
          </a:p>
          <a:p>
            <a:pPr lvl="0"/>
            <a:r>
              <a:rPr lang="vi-VN" sz="1200" kern="1200" dirty="0">
                <a:solidFill>
                  <a:schemeClr val="tx1"/>
                </a:solidFill>
                <a:effectLst/>
                <a:latin typeface="+mn-lt"/>
                <a:ea typeface="+mn-ea"/>
                <a:cs typeface="+mn-cs"/>
              </a:rPr>
              <a:t>Hướng dẫn xây dựng câu hỏi bám sát </a:t>
            </a:r>
            <a:r>
              <a:rPr lang="vi-VN" sz="1200" b="1" kern="1200" dirty="0">
                <a:solidFill>
                  <a:schemeClr val="tx1"/>
                </a:solidFill>
                <a:effectLst/>
                <a:latin typeface="+mn-lt"/>
                <a:ea typeface="+mn-ea"/>
                <a:cs typeface="+mn-cs"/>
              </a:rPr>
              <a:t>Chương trình GDPT 2018</a:t>
            </a:r>
            <a:r>
              <a:rPr lang="vi-VN" sz="1200" kern="1200" dirty="0">
                <a:solidFill>
                  <a:schemeClr val="tx1"/>
                </a:solidFill>
                <a:effectLst/>
                <a:latin typeface="+mn-lt"/>
                <a:ea typeface="+mn-ea"/>
                <a:cs typeface="+mn-cs"/>
              </a:rPr>
              <a:t> và định hướng kiểm tra đánh giá mới.</a:t>
            </a:r>
          </a:p>
          <a:p>
            <a:pPr lvl="0"/>
            <a:r>
              <a:rPr lang="vi-VN" sz="1200" kern="1200" dirty="0">
                <a:solidFill>
                  <a:schemeClr val="tx1"/>
                </a:solidFill>
                <a:effectLst/>
                <a:latin typeface="+mn-lt"/>
                <a:ea typeface="+mn-ea"/>
                <a:cs typeface="+mn-cs"/>
              </a:rPr>
              <a:t>Giúp giáo viên nâng cao năng lực, đảm bảo </a:t>
            </a:r>
            <a:r>
              <a:rPr lang="vi-VN" sz="1200" b="1" kern="1200" dirty="0">
                <a:solidFill>
                  <a:schemeClr val="tx1"/>
                </a:solidFill>
                <a:effectLst/>
                <a:latin typeface="+mn-lt"/>
                <a:ea typeface="+mn-ea"/>
                <a:cs typeface="+mn-cs"/>
              </a:rPr>
              <a:t>độ tin cậy – độ giá trị – độ phân hóa</a:t>
            </a:r>
            <a:r>
              <a:rPr lang="vi-VN" sz="1200" kern="1200" dirty="0">
                <a:solidFill>
                  <a:schemeClr val="tx1"/>
                </a:solidFill>
                <a:effectLst/>
                <a:latin typeface="+mn-lt"/>
                <a:ea typeface="+mn-ea"/>
                <a:cs typeface="+mn-cs"/>
              </a:rPr>
              <a:t> của đề thi.</a:t>
            </a:r>
          </a:p>
          <a:p>
            <a:endParaRPr lang="vi-VN" dirty="0"/>
          </a:p>
        </p:txBody>
      </p:sp>
      <p:sp>
        <p:nvSpPr>
          <p:cNvPr id="4" name="Slide Number Placeholder 3"/>
          <p:cNvSpPr>
            <a:spLocks noGrp="1"/>
          </p:cNvSpPr>
          <p:nvPr>
            <p:ph type="sldNum" sz="quarter" idx="5"/>
          </p:nvPr>
        </p:nvSpPr>
        <p:spPr/>
        <p:txBody>
          <a:bodyPr/>
          <a:lstStyle/>
          <a:p>
            <a:fld id="{133AFC75-E72F-4938-B7FA-3B7DEE8A8E9A}" type="slidenum">
              <a:rPr lang="en-US" smtClean="0"/>
              <a:t>28</a:t>
            </a:fld>
            <a:endParaRPr lang="en-US"/>
          </a:p>
        </p:txBody>
      </p:sp>
    </p:spTree>
    <p:extLst>
      <p:ext uri="{BB962C8B-B14F-4D97-AF65-F5344CB8AC3E}">
        <p14:creationId xmlns:p14="http://schemas.microsoft.com/office/powerpoint/2010/main" val="460094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Thưa các thầy cô,</a:t>
            </a:r>
            <a:br>
              <a:rPr lang="vi-VN" sz="1200" kern="1200" dirty="0">
                <a:solidFill>
                  <a:schemeClr val="tx1"/>
                </a:solidFill>
                <a:effectLst/>
                <a:latin typeface="+mn-lt"/>
                <a:ea typeface="+mn-ea"/>
                <a:cs typeface="+mn-cs"/>
              </a:rPr>
            </a:br>
            <a:r>
              <a:rPr lang="vi-VN" sz="1200" kern="1200" dirty="0">
                <a:solidFill>
                  <a:schemeClr val="tx1"/>
                </a:solidFill>
                <a:effectLst/>
                <a:latin typeface="+mn-lt"/>
                <a:ea typeface="+mn-ea"/>
                <a:cs typeface="+mn-cs"/>
              </a:rPr>
              <a:t>Thiết kế một câu hỏi trắc nghiệm tốt không chỉ là ‘ra câu hỏi’, mà là </a:t>
            </a:r>
            <a:r>
              <a:rPr lang="vi-VN" sz="1200" b="1" kern="1200" dirty="0">
                <a:solidFill>
                  <a:schemeClr val="tx1"/>
                </a:solidFill>
                <a:effectLst/>
                <a:latin typeface="+mn-lt"/>
                <a:ea typeface="+mn-ea"/>
                <a:cs typeface="+mn-cs"/>
              </a:rPr>
              <a:t>một kỹ thuật sư phạm</a:t>
            </a:r>
            <a:r>
              <a:rPr lang="vi-VN" sz="1200" kern="1200" dirty="0">
                <a:solidFill>
                  <a:schemeClr val="tx1"/>
                </a:solidFill>
                <a:effectLst/>
                <a:latin typeface="+mn-lt"/>
                <a:ea typeface="+mn-ea"/>
                <a:cs typeface="+mn-cs"/>
              </a:rPr>
              <a:t>, cần đảm bảo: đúng chuẩn, rõ ràng, công bằng và có giá trị đánh giá.</a:t>
            </a:r>
          </a:p>
          <a:p>
            <a:r>
              <a:rPr lang="vi-VN" sz="1200" kern="1200" dirty="0">
                <a:solidFill>
                  <a:schemeClr val="tx1"/>
                </a:solidFill>
                <a:effectLst/>
                <a:latin typeface="+mn-lt"/>
                <a:ea typeface="+mn-ea"/>
                <a:cs typeface="+mn-cs"/>
              </a:rPr>
              <a:t>Hy vọng sau buổi tập huấn này, mỗi thầy cô có thể vận dụng để:</a:t>
            </a:r>
          </a:p>
          <a:p>
            <a:pPr lvl="0"/>
            <a:r>
              <a:rPr lang="vi-VN" sz="1200" kern="1200" dirty="0">
                <a:solidFill>
                  <a:schemeClr val="tx1"/>
                </a:solidFill>
                <a:effectLst/>
                <a:latin typeface="+mn-lt"/>
                <a:ea typeface="+mn-ea"/>
                <a:cs typeface="+mn-cs"/>
              </a:rPr>
              <a:t>Tự rà soát, chỉnh sửa bộ đề của mình.</a:t>
            </a:r>
          </a:p>
          <a:p>
            <a:pPr lvl="0"/>
            <a:r>
              <a:rPr lang="vi-VN" sz="1200" kern="1200" dirty="0">
                <a:solidFill>
                  <a:schemeClr val="tx1"/>
                </a:solidFill>
                <a:effectLst/>
                <a:latin typeface="+mn-lt"/>
                <a:ea typeface="+mn-ea"/>
                <a:cs typeface="+mn-cs"/>
              </a:rPr>
              <a:t>Chia sẻ lại cho đồng nghiệp ở tổ/nhóm chuyên môn.</a:t>
            </a:r>
          </a:p>
          <a:p>
            <a:pPr lvl="0"/>
            <a:r>
              <a:rPr lang="vi-VN" sz="1200" kern="1200" dirty="0">
                <a:solidFill>
                  <a:schemeClr val="tx1"/>
                </a:solidFill>
                <a:effectLst/>
                <a:latin typeface="+mn-lt"/>
                <a:ea typeface="+mn-ea"/>
                <a:cs typeface="+mn-cs"/>
              </a:rPr>
              <a:t>Góp phần nâng cao chất lượng đề kiểm tra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lượng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lớp</a:t>
            </a:r>
            <a:r>
              <a:rPr lang="en-US" sz="1200" kern="1200" dirty="0">
                <a:solidFill>
                  <a:schemeClr val="tx1"/>
                </a:solidFill>
                <a:effectLst/>
                <a:latin typeface="+mn-lt"/>
                <a:ea typeface="+mn-ea"/>
                <a:cs typeface="+mn-cs"/>
              </a:rPr>
              <a:t> 10 </a:t>
            </a:r>
            <a:r>
              <a:rPr lang="vi-VN" sz="1200" kern="1200" dirty="0">
                <a:solidFill>
                  <a:schemeClr val="tx1"/>
                </a:solidFill>
                <a:effectLst/>
                <a:latin typeface="+mn-lt"/>
                <a:ea typeface="+mn-ea"/>
                <a:cs typeface="+mn-cs"/>
              </a:rPr>
              <a:t>trên toàn thành phố Hà Nội.</a:t>
            </a:r>
          </a:p>
          <a:p>
            <a:r>
              <a:rPr lang="vi-VN" sz="1200" kern="1200" dirty="0">
                <a:solidFill>
                  <a:schemeClr val="tx1"/>
                </a:solidFill>
                <a:effectLst/>
                <a:latin typeface="+mn-lt"/>
                <a:ea typeface="+mn-ea"/>
                <a:cs typeface="+mn-cs"/>
              </a:rPr>
              <a:t>Xin trân trọng cảm ơn!”</a:t>
            </a:r>
          </a:p>
          <a:p>
            <a:endParaRPr lang="vi-VN" dirty="0"/>
          </a:p>
        </p:txBody>
      </p:sp>
      <p:sp>
        <p:nvSpPr>
          <p:cNvPr id="4" name="Slide Number Placeholder 3"/>
          <p:cNvSpPr>
            <a:spLocks noGrp="1"/>
          </p:cNvSpPr>
          <p:nvPr>
            <p:ph type="sldNum" sz="quarter" idx="5"/>
          </p:nvPr>
        </p:nvSpPr>
        <p:spPr/>
        <p:txBody>
          <a:bodyPr/>
          <a:lstStyle/>
          <a:p>
            <a:fld id="{133AFC75-E72F-4938-B7FA-3B7DEE8A8E9A}" type="slidenum">
              <a:rPr lang="en-US" smtClean="0"/>
              <a:t>42</a:t>
            </a:fld>
            <a:endParaRPr lang="en-US"/>
          </a:p>
        </p:txBody>
      </p:sp>
    </p:spTree>
    <p:extLst>
      <p:ext uri="{BB962C8B-B14F-4D97-AF65-F5344CB8AC3E}">
        <p14:creationId xmlns:p14="http://schemas.microsoft.com/office/powerpoint/2010/main" val="105691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Đối với </a:t>
            </a:r>
            <a:r>
              <a:rPr lang="vi-VN" b="1" dirty="0"/>
              <a:t>môn Tiếng Anh</a:t>
            </a:r>
            <a:r>
              <a:rPr lang="vi-VN" dirty="0"/>
              <a:t>, giáo viên cần xây dựng </a:t>
            </a:r>
            <a:r>
              <a:rPr lang="vi-VN" b="1" dirty="0"/>
              <a:t>kế hoạch giảng dạy và kế hoạch bài dạy</a:t>
            </a:r>
            <a:r>
              <a:rPr lang="vi-VN" dirty="0"/>
              <a:t> theo đúng tinh thần Công văn 5512 và Công văn 4659, nhằm phát huy tính chủ động, tích cực của học sinh trong quá trình học tập.</a:t>
            </a:r>
          </a:p>
          <a:p>
            <a:r>
              <a:rPr lang="vi-VN" dirty="0"/>
              <a:t>Các trường thực hiện hiệu quả </a:t>
            </a:r>
            <a:r>
              <a:rPr lang="vi-VN" b="1" dirty="0"/>
              <a:t>Chương trình GDPT 2018</a:t>
            </a:r>
            <a:r>
              <a:rPr lang="vi-VN" dirty="0"/>
              <a:t>, với </a:t>
            </a:r>
            <a:r>
              <a:rPr lang="vi-VN" b="1" dirty="0"/>
              <a:t>3 tiết/tuần</a:t>
            </a:r>
            <a:r>
              <a:rPr lang="vi-VN" dirty="0"/>
              <a:t>, bám sát chuẩn đầu ra: lớp 6 đạt A1.1, lớp 7 đạt A1.2, lớp 8 đạt A1.3, lớp 9 đạt A1.4. Giáo viên được </a:t>
            </a:r>
            <a:r>
              <a:rPr lang="vi-VN" b="1" dirty="0"/>
              <a:t>tập huấn theo bộ SGK đã lựa chọn</a:t>
            </a:r>
            <a:r>
              <a:rPr lang="vi-VN" dirty="0"/>
              <a:t>, đồng thời tiếp tục tham gia các lớp </a:t>
            </a:r>
            <a:r>
              <a:rPr lang="vi-VN" b="1" dirty="0"/>
              <a:t>nâng chuẩn năng lực</a:t>
            </a:r>
            <a:r>
              <a:rPr lang="vi-VN" dirty="0"/>
              <a:t>, ưu tiên đối với môn Tiếng Anh.</a:t>
            </a:r>
          </a:p>
          <a:p>
            <a:r>
              <a:rPr lang="vi-VN" dirty="0"/>
              <a:t>Trong quá trình giảng dạy, giáo viên cần bảo đảm dạy đủ </a:t>
            </a:r>
            <a:r>
              <a:rPr lang="vi-VN" b="1" dirty="0"/>
              <a:t>4 kỹ năng: nghe – nói – đọc – viết</a:t>
            </a:r>
            <a:r>
              <a:rPr lang="vi-VN" dirty="0"/>
              <a:t>, ra đề kiểm tra thường xuyên và định kỳ đúng hướng dẫn của Bộ GDĐT. Song </a:t>
            </a:r>
            <a:r>
              <a:rPr lang="vi-VN" dirty="0" err="1"/>
              <a:t>song</a:t>
            </a:r>
            <a:r>
              <a:rPr lang="vi-VN" dirty="0"/>
              <a:t>, cần </a:t>
            </a:r>
            <a:r>
              <a:rPr lang="vi-VN" b="1" dirty="0"/>
              <a:t>tăng cường ôn tập cho học sinh nắm chắc kiến thức cơ bản</a:t>
            </a:r>
            <a:r>
              <a:rPr lang="vi-VN" dirty="0"/>
              <a:t>, đáp ứng yêu cầu chuẩn đầu ra và kỳ thi tuyển sinh 10.</a:t>
            </a:r>
          </a:p>
          <a:p>
            <a:r>
              <a:rPr lang="vi-VN" dirty="0"/>
              <a:t>Sở GDĐT </a:t>
            </a:r>
            <a:r>
              <a:rPr lang="vi-VN" b="1" dirty="0"/>
              <a:t>khuyến khích các trường đủ điều kiện triển khai thí điểm dạy Toán và Khoa học tự nhiên bằng tiếng Anh</a:t>
            </a:r>
            <a:r>
              <a:rPr lang="vi-VN" dirty="0"/>
              <a:t>, cũng như xây dựng các </a:t>
            </a:r>
            <a:r>
              <a:rPr lang="vi-VN" b="1" dirty="0"/>
              <a:t>trường học điển hình về dạy và học ngoại ngữ</a:t>
            </a:r>
            <a:r>
              <a:rPr lang="vi-VN" dirty="0"/>
              <a:t>.</a:t>
            </a:r>
          </a:p>
          <a:p>
            <a:r>
              <a:rPr lang="vi-VN" dirty="0"/>
              <a:t>Công nghệ cần được khai thác triệt để: sử dụng </a:t>
            </a:r>
            <a:r>
              <a:rPr lang="vi-VN" b="1" dirty="0" err="1"/>
              <a:t>Smartschool</a:t>
            </a:r>
            <a:r>
              <a:rPr lang="vi-VN" b="1" dirty="0"/>
              <a:t>, </a:t>
            </a:r>
            <a:r>
              <a:rPr lang="vi-VN" b="1" dirty="0" err="1"/>
              <a:t>Hanoi.study</a:t>
            </a:r>
            <a:r>
              <a:rPr lang="vi-VN" b="1" dirty="0"/>
              <a:t>, ngân hàng câu hỏi điện tử</a:t>
            </a:r>
            <a:r>
              <a:rPr lang="vi-VN" dirty="0"/>
              <a:t> để đổi mới hình thức dạy học và kiểm tra đánh giá.</a:t>
            </a:r>
          </a:p>
          <a:p>
            <a:r>
              <a:rPr lang="vi-VN" dirty="0"/>
              <a:t>Đặc biệt, các trường cần </a:t>
            </a:r>
            <a:r>
              <a:rPr lang="vi-VN" b="1" dirty="0"/>
              <a:t>quản lý chặt chẽ chương trình liên kết giáo dục với nước ngoài</a:t>
            </a:r>
            <a:r>
              <a:rPr lang="vi-VN" dirty="0"/>
              <a:t>.</a:t>
            </a:r>
          </a:p>
          <a:p>
            <a:r>
              <a:rPr lang="vi-VN" dirty="0"/>
              <a:t>Với </a:t>
            </a:r>
            <a:r>
              <a:rPr lang="vi-VN" b="1" dirty="0"/>
              <a:t>khối công lập</a:t>
            </a:r>
            <a:r>
              <a:rPr lang="vi-VN" dirty="0"/>
              <a:t>, thực hiện theo Nghị định 202/2025 và Nghị định 222/2025.</a:t>
            </a:r>
          </a:p>
          <a:p>
            <a:r>
              <a:rPr lang="vi-VN" dirty="0"/>
              <a:t>Với </a:t>
            </a:r>
            <a:r>
              <a:rPr lang="vi-VN" b="1" dirty="0"/>
              <a:t>khối tư thục</a:t>
            </a:r>
            <a:r>
              <a:rPr lang="vi-VN" dirty="0"/>
              <a:t>, thực hiện theo Nghị định 86/2018, Nghị định 124/2024 và Nghị định 222/2025.</a:t>
            </a:r>
          </a:p>
          <a:p>
            <a:r>
              <a:rPr lang="vi-VN" dirty="0"/>
              <a:t>Ngoài ra, các đề án đang triển khai theo </a:t>
            </a:r>
            <a:r>
              <a:rPr lang="vi-VN" b="1" dirty="0"/>
              <a:t>Quyết định 72/2014</a:t>
            </a:r>
            <a:r>
              <a:rPr lang="vi-VN" dirty="0"/>
              <a:t> vẫn tiếp tục thực hiện đến hết 5 năm, sau đó gia hạn theo Nghị định 222/2025 của Chính phủ.</a:t>
            </a:r>
          </a:p>
          <a:p>
            <a:r>
              <a:rPr lang="vi-VN" dirty="0"/>
              <a:t>Như vậy, việc tổ chức dạy học Tiếng Anh trong năm học 2025–2026 vừa bảo đảm đúng quy định pháp lý, vừa hướng tới mục tiêu thực chất: nâng cao năng lực ngoại ngữ cho học sinh, chuẩn bị cho hội nhập quốc tế.</a:t>
            </a:r>
          </a:p>
          <a:p>
            <a:endParaRPr lang="vi-VN" dirty="0"/>
          </a:p>
        </p:txBody>
      </p:sp>
      <p:sp>
        <p:nvSpPr>
          <p:cNvPr id="4" name="Slide Number Placeholder 3"/>
          <p:cNvSpPr>
            <a:spLocks noGrp="1"/>
          </p:cNvSpPr>
          <p:nvPr>
            <p:ph type="sldNum" sz="quarter" idx="5"/>
          </p:nvPr>
        </p:nvSpPr>
        <p:spPr/>
        <p:txBody>
          <a:bodyPr/>
          <a:lstStyle/>
          <a:p>
            <a:fld id="{133AFC75-E72F-4938-B7FA-3B7DEE8A8E9A}" type="slidenum">
              <a:rPr lang="en-US" smtClean="0"/>
              <a:t>4</a:t>
            </a:fld>
            <a:endParaRPr lang="en-US"/>
          </a:p>
        </p:txBody>
      </p:sp>
    </p:spTree>
    <p:extLst>
      <p:ext uri="{BB962C8B-B14F-4D97-AF65-F5344CB8AC3E}">
        <p14:creationId xmlns:p14="http://schemas.microsoft.com/office/powerpoint/2010/main" val="346792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Đối với môn Tiếng Pháp, chúng ta tiếp tục </a:t>
            </a:r>
            <a:r>
              <a:rPr lang="vi-VN" b="1" dirty="0"/>
              <a:t>duy trì cả 3 chương trình chính thức</a:t>
            </a:r>
            <a:r>
              <a:rPr lang="vi-VN" dirty="0"/>
              <a:t>: Ngoại ngữ 1, Ngoại ngữ 2 và Song ngữ, theo đúng các văn bản chỉ đạo hiện hành.</a:t>
            </a:r>
          </a:p>
          <a:p>
            <a:r>
              <a:rPr lang="vi-VN" dirty="0"/>
              <a:t>Với </a:t>
            </a:r>
            <a:r>
              <a:rPr lang="vi-VN" b="1" dirty="0"/>
              <a:t>chương trình song ngữ</a:t>
            </a:r>
            <a:r>
              <a:rPr lang="vi-VN" dirty="0"/>
              <a:t>, tiếp tục triển khai theo Quyết định số 3452/QĐ-BGDĐT, áp dụng đến hết cấp học.</a:t>
            </a:r>
          </a:p>
          <a:p>
            <a:r>
              <a:rPr lang="vi-VN" dirty="0"/>
              <a:t>Với </a:t>
            </a:r>
            <a:r>
              <a:rPr lang="vi-VN" b="1" dirty="0"/>
              <a:t>chương trình Tiếng Pháp ngoại ngữ 1</a:t>
            </a:r>
            <a:r>
              <a:rPr lang="vi-VN" dirty="0"/>
              <a:t>, thực hiện theo Quyết định số 16/2006, khuyến khích học sinh học thêm Toán bằng tiếng Pháp.</a:t>
            </a:r>
          </a:p>
          <a:p>
            <a:r>
              <a:rPr lang="vi-VN" dirty="0"/>
              <a:t>Với </a:t>
            </a:r>
            <a:r>
              <a:rPr lang="vi-VN" b="1" dirty="0"/>
              <a:t>chương trình Tiếng Pháp ngoại ngữ 2</a:t>
            </a:r>
            <a:r>
              <a:rPr lang="vi-VN" dirty="0"/>
              <a:t>, triển khai theo Quyết định 4113/2009.</a:t>
            </a:r>
            <a:br>
              <a:rPr lang="vi-VN" dirty="0"/>
            </a:br>
            <a:r>
              <a:rPr lang="vi-VN" dirty="0"/>
              <a:t>Các nhà trường đang dạy Tiếng Pháp là Ngoại ngữ 1 cần lựa chọn 1 trong 9 bộ SGK Tiếng Anh được Bộ GDĐT phê duyệt để giảng dạy Ngoại ngữ 2, hoặc tự xây dựng chương trình dựa trên chuẩn đầu ra.</a:t>
            </a:r>
            <a:br>
              <a:rPr lang="vi-VN" dirty="0"/>
            </a:br>
            <a:r>
              <a:rPr lang="vi-VN" dirty="0"/>
              <a:t>Bên cạnh đó, chúng ta cần </a:t>
            </a:r>
            <a:r>
              <a:rPr lang="vi-VN" b="1" dirty="0"/>
              <a:t>tăng cường hợp tác kết nghĩa</a:t>
            </a:r>
            <a:r>
              <a:rPr lang="vi-VN" dirty="0"/>
              <a:t> giữa trường THCS ở Việt Nam với các cơ sở giáo dục của ASEAN và cộng đồng Pháp ngữ, đồng thời đẩy mạnh các hoạt động giao lưu văn hóa nhân dịp Ngày Quốc tế Pháp ngữ, mở rộng hợp tác với các nước khác trên thế giới.</a:t>
            </a:r>
          </a:p>
          <a:p>
            <a:endParaRPr lang="vi-VN" dirty="0"/>
          </a:p>
        </p:txBody>
      </p:sp>
      <p:sp>
        <p:nvSpPr>
          <p:cNvPr id="4" name="Slide Number Placeholder 3"/>
          <p:cNvSpPr>
            <a:spLocks noGrp="1"/>
          </p:cNvSpPr>
          <p:nvPr>
            <p:ph type="sldNum" sz="quarter" idx="5"/>
          </p:nvPr>
        </p:nvSpPr>
        <p:spPr/>
        <p:txBody>
          <a:bodyPr/>
          <a:lstStyle/>
          <a:p>
            <a:fld id="{133AFC75-E72F-4938-B7FA-3B7DEE8A8E9A}" type="slidenum">
              <a:rPr lang="en-US" smtClean="0"/>
              <a:t>5</a:t>
            </a:fld>
            <a:endParaRPr lang="en-US"/>
          </a:p>
        </p:txBody>
      </p:sp>
    </p:spTree>
    <p:extLst>
      <p:ext uri="{BB962C8B-B14F-4D97-AF65-F5344CB8AC3E}">
        <p14:creationId xmlns:p14="http://schemas.microsoft.com/office/powerpoint/2010/main" val="319052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Bên cạnh Tiếng Anh và Tiếng Pháp, Hà Nội tiếp tục triển khai </a:t>
            </a:r>
            <a:r>
              <a:rPr lang="vi-VN" b="1" dirty="0"/>
              <a:t>các ngoại ngữ khác</a:t>
            </a:r>
            <a:r>
              <a:rPr lang="vi-VN" dirty="0"/>
              <a:t> như Nhật, Đức, Trung, Nga, Hàn. Các môn này có thể được dạy dưới hình thức Ngoại ngữ 1 hoặc Ngoại ngữ 2, tùy theo nhu cầu, điều kiện và sự tự nguyện của học sinh, phụ huynh.</a:t>
            </a:r>
            <a:br>
              <a:rPr lang="vi-VN" dirty="0"/>
            </a:br>
            <a:r>
              <a:rPr lang="vi-VN" dirty="0"/>
              <a:t>Việc triển khai phải bám sát các văn bản quy định của Bộ GDĐT: Thông tư số 32/2018 (Chương trình GDPT 2018), Thông tư số 34/2020, Thông tư số 19/2021, Thông tư số 13/2022 và Quyết định 712/2021 – ban hành Chương trình GDPT môn Tiếng Hàn và Tiếng Đức hệ 10 năm thí điểm.</a:t>
            </a:r>
            <a:br>
              <a:rPr lang="vi-VN" dirty="0"/>
            </a:br>
            <a:r>
              <a:rPr lang="vi-VN" dirty="0"/>
              <a:t>Riêng với </a:t>
            </a:r>
            <a:r>
              <a:rPr lang="vi-VN" b="1" dirty="0"/>
              <a:t>Tiếng Nhật</a:t>
            </a:r>
            <a:r>
              <a:rPr lang="vi-VN" dirty="0"/>
              <a:t>, Hà Nội tiếp tục triển khai hệ 10 năm theo Kế hoạch 709/2016, đồng thời áp dụng chương trình thí điểm môn Tiếng Nhật – Ngoại ngữ 1 hệ 10 năm cấp THCS và THPT theo Quyết định 2744/2019.</a:t>
            </a:r>
            <a:br>
              <a:rPr lang="vi-VN" dirty="0"/>
            </a:br>
            <a:r>
              <a:rPr lang="vi-VN" dirty="0"/>
              <a:t>Điều này cho thấy định hướng của ngành giáo dục là </a:t>
            </a:r>
            <a:r>
              <a:rPr lang="vi-VN" b="1" dirty="0"/>
              <a:t>đa dạng hóa ngôn ngữ, mở rộng cơ hội học tập</a:t>
            </a:r>
            <a:r>
              <a:rPr lang="vi-VN" dirty="0"/>
              <a:t>, giúp học sinh có nhiều lựa chọn, đáp ứng nhu cầu hội nhập khu vực và quốc tế.</a:t>
            </a:r>
          </a:p>
        </p:txBody>
      </p:sp>
      <p:sp>
        <p:nvSpPr>
          <p:cNvPr id="4" name="Slide Number Placeholder 3"/>
          <p:cNvSpPr>
            <a:spLocks noGrp="1"/>
          </p:cNvSpPr>
          <p:nvPr>
            <p:ph type="sldNum" sz="quarter" idx="5"/>
          </p:nvPr>
        </p:nvSpPr>
        <p:spPr/>
        <p:txBody>
          <a:bodyPr/>
          <a:lstStyle/>
          <a:p>
            <a:fld id="{133AFC75-E72F-4938-B7FA-3B7DEE8A8E9A}" type="slidenum">
              <a:rPr lang="en-US" smtClean="0"/>
              <a:t>6</a:t>
            </a:fld>
            <a:endParaRPr lang="en-US"/>
          </a:p>
        </p:txBody>
      </p:sp>
    </p:spTree>
    <p:extLst>
      <p:ext uri="{BB962C8B-B14F-4D97-AF65-F5344CB8AC3E}">
        <p14:creationId xmlns:p14="http://schemas.microsoft.com/office/powerpoint/2010/main" val="908992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Kính thưa các đồng chí, để dạy học Ngoại ngữ thực sự hiệu quả, trước hết giáo viên cần </a:t>
            </a:r>
            <a:r>
              <a:rPr lang="vi-VN" b="1" dirty="0"/>
              <a:t>xây dựng kế hoạch bài dạy (giáo án)</a:t>
            </a:r>
            <a:r>
              <a:rPr lang="vi-VN" dirty="0"/>
              <a:t> một cách bài bản. Trong đó phải đảm bảo đầy đủ các yêu cầu về </a:t>
            </a:r>
            <a:r>
              <a:rPr lang="vi-VN" b="1" dirty="0"/>
              <a:t>phương pháp, kỹ thuật dạy học, kiểm tra đánh giá, thiết bị dạy học và học liệu</a:t>
            </a:r>
            <a:r>
              <a:rPr lang="vi-VN" dirty="0"/>
              <a:t>. Mục tiêu không chỉ là truyền đạt kiến thức, mà quan trọng hơn là </a:t>
            </a:r>
            <a:r>
              <a:rPr lang="vi-VN" b="1" dirty="0"/>
              <a:t>phát triển phẩm chất và năng lực của học sinh</a:t>
            </a:r>
            <a:r>
              <a:rPr lang="vi-VN" dirty="0"/>
              <a:t> trong suốt quá trình học tập.</a:t>
            </a:r>
          </a:p>
          <a:p>
            <a:r>
              <a:rPr lang="vi-VN" dirty="0"/>
              <a:t>Về </a:t>
            </a:r>
            <a:r>
              <a:rPr lang="vi-VN" b="1" dirty="0"/>
              <a:t>hình thức tổ chức</a:t>
            </a:r>
            <a:r>
              <a:rPr lang="vi-VN" dirty="0"/>
              <a:t>, chúng ta cần đa dạng hóa, kết hợp với các hoạt động </a:t>
            </a:r>
            <a:r>
              <a:rPr lang="vi-VN" b="1" dirty="0"/>
              <a:t>văn hóa, văn nghệ, giao lưu, hợp tác quốc tế</a:t>
            </a:r>
            <a:r>
              <a:rPr lang="vi-VN" dirty="0"/>
              <a:t>. Những hoạt động này vừa phù hợp với tâm lý lứa tuổi trung học, vừa giúp bổ sung hiểu biết về giá trị văn hóa dân tộc và tinh hoa văn hóa thế giới, từ đó tăng hứng thú học tập Ngoại ngữ.</a:t>
            </a:r>
          </a:p>
          <a:p>
            <a:r>
              <a:rPr lang="vi-VN" dirty="0"/>
              <a:t>Một trọng tâm khác là </a:t>
            </a:r>
            <a:r>
              <a:rPr lang="vi-VN" b="1" dirty="0"/>
              <a:t>chuyển đổi số trong dạy học và quản lý giáo dục</a:t>
            </a:r>
            <a:r>
              <a:rPr lang="vi-VN" dirty="0"/>
              <a:t>. Chúng ta phải ứng dụng công nghệ thông tin không chỉ trong đổi mới phương pháp, hình thức tổ chức dạy học, kiểm tra, đánh giá, mà còn trong quản lý lớp học, quản trị nhà trường.</a:t>
            </a:r>
          </a:p>
          <a:p>
            <a:r>
              <a:rPr lang="vi-VN" dirty="0"/>
              <a:t>Mỗi kế hoạch giáo dục môn Ngoại ngữ cần </a:t>
            </a:r>
            <a:r>
              <a:rPr lang="vi-VN" b="1" dirty="0"/>
              <a:t>phù hợp với điều kiện thực tế của trường và khả năng học tập của học sinh</a:t>
            </a:r>
            <a:r>
              <a:rPr lang="vi-VN" dirty="0"/>
              <a:t>. Các tổ/nhóm chuyên môn, giáo viên cần được tạo điều kiện </a:t>
            </a:r>
            <a:r>
              <a:rPr lang="vi-VN" b="1" dirty="0"/>
              <a:t>chủ động lựa chọn nội dung, xây dựng các chủ đề dạy học, chủ đề tích hợp</a:t>
            </a:r>
            <a:r>
              <a:rPr lang="vi-VN" dirty="0"/>
              <a:t> và thiết kế </a:t>
            </a:r>
            <a:r>
              <a:rPr lang="vi-VN" dirty="0" err="1"/>
              <a:t>kế</a:t>
            </a:r>
            <a:r>
              <a:rPr lang="vi-VN" dirty="0"/>
              <a:t> hoạch dạy học dựa trên các phương pháp, kỹ thuật tích cực. Điều này giúp phát huy </a:t>
            </a:r>
            <a:r>
              <a:rPr lang="vi-VN" b="1" dirty="0"/>
              <a:t>tính chủ động, sáng tạo</a:t>
            </a:r>
            <a:r>
              <a:rPr lang="vi-VN" dirty="0"/>
              <a:t> của giáo viên trong xây dựng giáo án và tổ chức dạy học.</a:t>
            </a:r>
          </a:p>
          <a:p>
            <a:r>
              <a:rPr lang="vi-VN" dirty="0"/>
              <a:t>Đặc biệt, kế hoạch dạy học môn Ngoại ngữ phải do </a:t>
            </a:r>
            <a:r>
              <a:rPr lang="vi-VN" b="1" dirty="0"/>
              <a:t>tổ chuyên môn xây dựng, Hội đồng trường phê duyệt và báo cáo UBND xã, phường</a:t>
            </a:r>
            <a:r>
              <a:rPr lang="vi-VN" dirty="0"/>
              <a:t>. Trên cơ sở đó, có thể thiết kế tiến trình cụ thể cho từng chủ đề. Mỗi chủ đề có thể kéo dài nhiều tiết, mỗi tiết chỉ tập trung vào một số bước trong tiến trình sư phạm. Các nhiệm vụ học tập không chỉ thực hiện trong lớp mà cần </a:t>
            </a:r>
            <a:r>
              <a:rPr lang="vi-VN" b="1" dirty="0"/>
              <a:t>mở rộng ra ngoài giờ, ở nhà</a:t>
            </a:r>
            <a:r>
              <a:rPr lang="vi-VN" dirty="0"/>
              <a:t>, tạo điều kiện để học sinh rèn luyện, thực hành nhiều hơn.</a:t>
            </a:r>
          </a:p>
          <a:p>
            <a:endParaRPr lang="vi-VN" dirty="0"/>
          </a:p>
        </p:txBody>
      </p:sp>
      <p:sp>
        <p:nvSpPr>
          <p:cNvPr id="4" name="Slide Number Placeholder 3"/>
          <p:cNvSpPr>
            <a:spLocks noGrp="1"/>
          </p:cNvSpPr>
          <p:nvPr>
            <p:ph type="sldNum" sz="quarter" idx="5"/>
          </p:nvPr>
        </p:nvSpPr>
        <p:spPr/>
        <p:txBody>
          <a:bodyPr/>
          <a:lstStyle/>
          <a:p>
            <a:fld id="{133AFC75-E72F-4938-B7FA-3B7DEE8A8E9A}" type="slidenum">
              <a:rPr lang="en-US" smtClean="0"/>
              <a:t>7</a:t>
            </a:fld>
            <a:endParaRPr lang="en-US"/>
          </a:p>
        </p:txBody>
      </p:sp>
    </p:spTree>
    <p:extLst>
      <p:ext uri="{BB962C8B-B14F-4D97-AF65-F5344CB8AC3E}">
        <p14:creationId xmlns:p14="http://schemas.microsoft.com/office/powerpoint/2010/main" val="2747016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Kính thưa các đồng chí, trong năm học này chúng ta tiếp tục </a:t>
            </a:r>
            <a:r>
              <a:rPr lang="vi-VN" b="1" dirty="0"/>
              <a:t>đổi mới phương pháp dạy học Ngoại ngữ</a:t>
            </a:r>
            <a:r>
              <a:rPr lang="vi-VN" dirty="0"/>
              <a:t> theo định hướng phát triển năng lực. Trọng tâm là </a:t>
            </a:r>
            <a:r>
              <a:rPr lang="vi-VN" b="1" dirty="0"/>
              <a:t>phát triển kỹ năng nghe – nói</a:t>
            </a:r>
            <a:r>
              <a:rPr lang="vi-VN" dirty="0"/>
              <a:t>, đồng thời bảo đảm dạy đủ cả 4 kỹ năng nghe – nói – đọc – viết, hướng tới mục tiêu cuối cấp THCS học sinh đạt </a:t>
            </a:r>
            <a:r>
              <a:rPr lang="vi-VN" b="1" dirty="0"/>
              <a:t>chuẩn A2</a:t>
            </a:r>
            <a:r>
              <a:rPr lang="vi-VN" dirty="0"/>
              <a:t> theo Khung tham chiếu châu Âu.</a:t>
            </a:r>
          </a:p>
          <a:p>
            <a:r>
              <a:rPr lang="vi-VN" dirty="0"/>
              <a:t>Đổi mới phương pháp không chỉ là thay đổi cách giảng dạy, mà còn là </a:t>
            </a:r>
            <a:r>
              <a:rPr lang="vi-VN" b="1" dirty="0"/>
              <a:t>đổi mới cách học</a:t>
            </a:r>
            <a:r>
              <a:rPr lang="vi-VN" dirty="0"/>
              <a:t>: học sinh được định hướng </a:t>
            </a:r>
            <a:r>
              <a:rPr lang="vi-VN" b="1" dirty="0"/>
              <a:t>tự nghiên cứu bài học</a:t>
            </a:r>
            <a:r>
              <a:rPr lang="vi-VN" dirty="0"/>
              <a:t> dưới sự hỗ trợ và dẫn dắt của giáo viên. Giáo viên cần thiết kế bài học </a:t>
            </a:r>
            <a:r>
              <a:rPr lang="vi-VN" b="1" dirty="0"/>
              <a:t>phù hợp với thực tế và trình độ của học sinh</a:t>
            </a:r>
            <a:r>
              <a:rPr lang="vi-VN" dirty="0"/>
              <a:t>, từ đó phát huy tối đa năng lực học tập cá nhân.</a:t>
            </a:r>
          </a:p>
          <a:p>
            <a:r>
              <a:rPr lang="vi-VN" dirty="0"/>
              <a:t>Hoạt động chuyên môn cũng phải được đổi mới: mỗi tổ chuyên môn cần </a:t>
            </a:r>
            <a:r>
              <a:rPr lang="vi-VN" b="1" dirty="0"/>
              <a:t>tổ chức chuyên đề hàng tháng</a:t>
            </a:r>
            <a:r>
              <a:rPr lang="vi-VN" dirty="0"/>
              <a:t>, tăng cường </a:t>
            </a:r>
            <a:r>
              <a:rPr lang="vi-VN" b="1" dirty="0"/>
              <a:t>dự giờ, thăm lớp, rút kinh nghiệm</a:t>
            </a:r>
            <a:r>
              <a:rPr lang="vi-VN" dirty="0"/>
              <a:t>, đồng thời chú trọng xây dựng đội ngũ </a:t>
            </a:r>
            <a:r>
              <a:rPr lang="vi-VN" b="1" dirty="0"/>
              <a:t>giáo viên cốt cán</a:t>
            </a:r>
            <a:r>
              <a:rPr lang="vi-VN" dirty="0"/>
              <a:t> có khả năng lan tỏa và chia sẻ phương pháp mới.</a:t>
            </a:r>
          </a:p>
          <a:p>
            <a:r>
              <a:rPr lang="vi-VN" dirty="0"/>
              <a:t>Mỗi kế hoạch dạy học phải bảo đảm đầy đủ: </a:t>
            </a:r>
            <a:r>
              <a:rPr lang="vi-VN" b="1" dirty="0"/>
              <a:t>phương pháp, kỹ thuật dạy học, thiết bị, học liệu và phương án kiểm tra đánh giá</a:t>
            </a:r>
            <a:r>
              <a:rPr lang="vi-VN" dirty="0"/>
              <a:t>. Mỗi bài học cần được thiết kế theo </a:t>
            </a:r>
            <a:r>
              <a:rPr lang="vi-VN" b="1" dirty="0"/>
              <a:t>4 hoạt động cơ bản</a:t>
            </a:r>
            <a:r>
              <a:rPr lang="vi-VN" dirty="0"/>
              <a:t>:</a:t>
            </a:r>
          </a:p>
          <a:p>
            <a:r>
              <a:rPr lang="vi-VN" b="1" dirty="0"/>
              <a:t>Mở đầu</a:t>
            </a:r>
            <a:r>
              <a:rPr lang="vi-VN" dirty="0"/>
              <a:t> bằng tình huống có vấn đề, giao nhiệm vụ học tập.</a:t>
            </a:r>
          </a:p>
          <a:p>
            <a:r>
              <a:rPr lang="vi-VN" b="1" dirty="0"/>
              <a:t>Hình thành kiến thức mới</a:t>
            </a:r>
            <a:r>
              <a:rPr lang="vi-VN" dirty="0"/>
              <a:t> qua SGK, tài liệu, hình ảnh, âm thanh, thiết bị.</a:t>
            </a:r>
          </a:p>
          <a:p>
            <a:r>
              <a:rPr lang="vi-VN" b="1" dirty="0"/>
              <a:t>Luyện tập</a:t>
            </a:r>
            <a:r>
              <a:rPr lang="vi-VN" dirty="0"/>
              <a:t> bằng câu hỏi, bài tập, thực hành, thí nghiệm.</a:t>
            </a:r>
          </a:p>
          <a:p>
            <a:r>
              <a:rPr lang="vi-VN" b="1" dirty="0"/>
              <a:t>Vận dụng</a:t>
            </a:r>
            <a:r>
              <a:rPr lang="vi-VN" dirty="0"/>
              <a:t> để giải quyết tình huống, áp dụng trong thực tiễn.</a:t>
            </a:r>
          </a:p>
          <a:p>
            <a:r>
              <a:rPr lang="vi-VN" dirty="0"/>
              <a:t>Trong mỗi hoạt động, giáo viên nên thực hiện </a:t>
            </a:r>
            <a:r>
              <a:rPr lang="vi-VN" b="1" dirty="0"/>
              <a:t>4 bước cơ bản</a:t>
            </a:r>
            <a:r>
              <a:rPr lang="vi-VN" dirty="0"/>
              <a:t>:</a:t>
            </a:r>
          </a:p>
          <a:p>
            <a:r>
              <a:rPr lang="vi-VN" b="1" dirty="0"/>
              <a:t>Chuyển giao nhiệm vụ</a:t>
            </a:r>
            <a:r>
              <a:rPr lang="vi-VN" dirty="0"/>
              <a:t> bằng học liệu rõ ràng, mục tiêu cụ thể.</a:t>
            </a:r>
          </a:p>
          <a:p>
            <a:r>
              <a:rPr lang="vi-VN" b="1" dirty="0"/>
              <a:t>Học sinh thực hiện nhiệm vụ</a:t>
            </a:r>
            <a:r>
              <a:rPr lang="vi-VN" dirty="0"/>
              <a:t>, ưu tiên hoạt động cá nhân trước, sau đó làm việc theo cặp/nhóm nhỏ; giáo viên quan sát, hỗ trợ kịp thời.</a:t>
            </a:r>
          </a:p>
          <a:p>
            <a:r>
              <a:rPr lang="vi-VN" b="1" dirty="0"/>
              <a:t>Học sinh báo cáo, trình bày kết quả, thảo luận</a:t>
            </a:r>
            <a:r>
              <a:rPr lang="vi-VN" dirty="0"/>
              <a:t>.</a:t>
            </a:r>
          </a:p>
          <a:p>
            <a:r>
              <a:rPr lang="vi-VN" b="1" dirty="0"/>
              <a:t>Giáo viên tổng hợp, đánh giá, kết luận</a:t>
            </a:r>
            <a:r>
              <a:rPr lang="vi-VN" dirty="0"/>
              <a:t>, giúp học sinh khắc sâu kiến thức.</a:t>
            </a:r>
          </a:p>
          <a:p>
            <a:r>
              <a:rPr lang="vi-VN" dirty="0"/>
              <a:t>Cuối cùng, một điểm then chốt là phải </a:t>
            </a:r>
            <a:r>
              <a:rPr lang="vi-VN" b="1" dirty="0"/>
              <a:t>ứng dụng mạnh mẽ công nghệ thông tin trong dạy học Ngoại ngữ</a:t>
            </a:r>
            <a:r>
              <a:rPr lang="vi-VN" dirty="0"/>
              <a:t>: sử dụng các phần mềm hỗ trợ, thiết bị hiện đại, nhằm nâng cao chất lượng giờ học, đáp ứng yêu cầu của </a:t>
            </a:r>
            <a:r>
              <a:rPr lang="vi-VN" b="1" dirty="0"/>
              <a:t>Cách mạng công nghiệp 4.0</a:t>
            </a:r>
            <a:r>
              <a:rPr lang="vi-VN" dirty="0"/>
              <a:t>.</a:t>
            </a:r>
          </a:p>
          <a:p>
            <a:endParaRPr lang="vi-VN" dirty="0"/>
          </a:p>
        </p:txBody>
      </p:sp>
      <p:sp>
        <p:nvSpPr>
          <p:cNvPr id="4" name="Slide Number Placeholder 3"/>
          <p:cNvSpPr>
            <a:spLocks noGrp="1"/>
          </p:cNvSpPr>
          <p:nvPr>
            <p:ph type="sldNum" sz="quarter" idx="5"/>
          </p:nvPr>
        </p:nvSpPr>
        <p:spPr/>
        <p:txBody>
          <a:bodyPr/>
          <a:lstStyle/>
          <a:p>
            <a:fld id="{133AFC75-E72F-4938-B7FA-3B7DEE8A8E9A}" type="slidenum">
              <a:rPr lang="en-US" smtClean="0"/>
              <a:t>8</a:t>
            </a:fld>
            <a:endParaRPr lang="en-US"/>
          </a:p>
        </p:txBody>
      </p:sp>
    </p:spTree>
    <p:extLst>
      <p:ext uri="{BB962C8B-B14F-4D97-AF65-F5344CB8AC3E}">
        <p14:creationId xmlns:p14="http://schemas.microsoft.com/office/powerpoint/2010/main" val="1635682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Kính thưa các đồng chí, công tác </a:t>
            </a:r>
            <a:r>
              <a:rPr lang="vi-VN" b="1" dirty="0"/>
              <a:t>kiểm tra, đánh giá môn Ngoại ngữ</a:t>
            </a:r>
            <a:r>
              <a:rPr lang="vi-VN" dirty="0"/>
              <a:t> năm học 2025–2026 được triển khai theo đúng định dạng của Bộ GDĐT, đặc biệt là Công văn 5333/2014 và Công văn 3333/2016 về đánh giá năng lực tiếng Anh.</a:t>
            </a:r>
          </a:p>
          <a:p>
            <a:r>
              <a:rPr lang="vi-VN" dirty="0"/>
              <a:t>Với </a:t>
            </a:r>
            <a:r>
              <a:rPr lang="vi-VN" b="1" dirty="0"/>
              <a:t>đánh giá thường xuyên</a:t>
            </a:r>
            <a:r>
              <a:rPr lang="vi-VN" dirty="0"/>
              <a:t>, chúng ta thực hiện ngay trong các tiết học – cả trực tiếp và trực tuyến – thông qua nhiều hình thức: hỏi – đáp, bài viết ngắn, hồ sơ học tập, sản phẩm học tập, báo cáo kết quả dự án hoặc thuyết trình theo nhóm, theo cá nhân. Điều quan trọng là phải </a:t>
            </a:r>
            <a:r>
              <a:rPr lang="vi-VN" b="1" dirty="0"/>
              <a:t>kiểm tra đủ cả 4 kỹ năng</a:t>
            </a:r>
            <a:r>
              <a:rPr lang="vi-VN" dirty="0"/>
              <a:t>, đảm bảo học sinh đạt điểm số tối thiểu theo quy định.</a:t>
            </a:r>
          </a:p>
          <a:p>
            <a:r>
              <a:rPr lang="vi-VN" dirty="0"/>
              <a:t>Với </a:t>
            </a:r>
            <a:r>
              <a:rPr lang="vi-VN" b="1" dirty="0"/>
              <a:t>đánh giá định kỳ</a:t>
            </a:r>
            <a:r>
              <a:rPr lang="vi-VN" dirty="0"/>
              <a:t>, có hai mốc chính:</a:t>
            </a:r>
          </a:p>
          <a:p>
            <a:r>
              <a:rPr lang="vi-VN" b="1" dirty="0"/>
              <a:t>Giữa kỳ</a:t>
            </a:r>
            <a:r>
              <a:rPr lang="vi-VN" dirty="0"/>
              <a:t> gồm nghe 20%, đọc 30%, viết 25% và kiến thức ngôn ngữ 25%.</a:t>
            </a:r>
          </a:p>
          <a:p>
            <a:r>
              <a:rPr lang="vi-VN" b="1" dirty="0"/>
              <a:t>Cuối kỳ</a:t>
            </a:r>
            <a:r>
              <a:rPr lang="vi-VN" dirty="0"/>
              <a:t> bổ sung thêm kỹ năng nói, mỗi kỹ năng và kiến thức ngôn ngữ đều chiếm tỷ trọng </a:t>
            </a:r>
            <a:r>
              <a:rPr lang="vi-VN" b="1" dirty="0"/>
              <a:t>20%</a:t>
            </a:r>
            <a:r>
              <a:rPr lang="vi-VN" dirty="0"/>
              <a:t>.</a:t>
            </a:r>
            <a:br>
              <a:rPr lang="vi-VN" dirty="0"/>
            </a:br>
            <a:r>
              <a:rPr lang="vi-VN" dirty="0"/>
              <a:t>Tại những trường có đủ điều kiện nhân sự và cơ sở vật chất, Sở khuyến khích tổ chức </a:t>
            </a:r>
            <a:r>
              <a:rPr lang="vi-VN" b="1" dirty="0"/>
              <a:t>bài thi Nói độc lập</a:t>
            </a:r>
            <a:r>
              <a:rPr lang="vi-VN" dirty="0"/>
              <a:t> vào cuối kỳ để đánh giá sát thực hơn năng lực giao tiếp của học sinh.</a:t>
            </a:r>
          </a:p>
          <a:p>
            <a:r>
              <a:rPr lang="vi-VN" dirty="0"/>
              <a:t>Trong quá trình kiểm tra, đánh giá, cần </a:t>
            </a:r>
            <a:r>
              <a:rPr lang="vi-VN" b="1" dirty="0"/>
              <a:t>tích cực ứng dụng công nghệ thông tin</a:t>
            </a:r>
            <a:r>
              <a:rPr lang="vi-VN" dirty="0"/>
              <a:t> để nâng cao tính khách quan và hiệu quả. Đồng thời, các bài kiểm tra cần bám sát </a:t>
            </a:r>
            <a:r>
              <a:rPr lang="vi-VN" b="1" dirty="0"/>
              <a:t>cấu trúc và bảng năng lực tư duy theo Thông báo 2988/2024</a:t>
            </a:r>
            <a:r>
              <a:rPr lang="vi-VN" dirty="0"/>
              <a:t> của Sở GDĐT, trong đó bổ sung kỹ năng Nghe và Nói vào các bài kiểm tra định kỳ.</a:t>
            </a:r>
          </a:p>
          <a:p>
            <a:r>
              <a:rPr lang="vi-VN" dirty="0"/>
              <a:t>Tất cả hoạt động kiểm tra đánh giá phải tuân thủ </a:t>
            </a:r>
            <a:r>
              <a:rPr lang="vi-VN" b="1" dirty="0"/>
              <a:t>Thông tư 22/2021</a:t>
            </a:r>
            <a:r>
              <a:rPr lang="vi-VN" dirty="0"/>
              <a:t> về đánh giá học sinh trung học, hướng tới phát triển năng lực ngôn ngữ toàn diện, sử dụng ngoại ngữ một cách </a:t>
            </a:r>
            <a:r>
              <a:rPr lang="vi-VN" b="1" dirty="0"/>
              <a:t>tự tin, hiệu quả</a:t>
            </a:r>
            <a:r>
              <a:rPr lang="vi-VN" dirty="0"/>
              <a:t> trong học tập và giao tiếp.</a:t>
            </a:r>
          </a:p>
          <a:p>
            <a:r>
              <a:rPr lang="vi-VN" dirty="0"/>
              <a:t>Ngoài ra, nhà trường nên </a:t>
            </a:r>
            <a:r>
              <a:rPr lang="vi-VN" b="1" dirty="0"/>
              <a:t>bổ sung các bộ SGK không được lựa chọn chính thức vào thư viện</a:t>
            </a:r>
            <a:r>
              <a:rPr lang="vi-VN" dirty="0"/>
              <a:t> để làm tài liệu tham khảo cho giáo viên và học sinh. Và một yêu cầu không thể thiếu là xây dựng </a:t>
            </a:r>
            <a:r>
              <a:rPr lang="vi-VN" b="1" dirty="0"/>
              <a:t>ma trận đề kiểm tra</a:t>
            </a:r>
            <a:r>
              <a:rPr lang="vi-VN" dirty="0"/>
              <a:t> theo đúng quy định, tránh tình trạng lặp lại kiến thức trong cùng một đề, đảm bảo độ phủ và tính phân hóa.</a:t>
            </a:r>
          </a:p>
          <a:p>
            <a:r>
              <a:rPr lang="vi-VN" dirty="0"/>
              <a:t>Như vậy, công tác kiểm tra, đánh giá không chỉ là khâu cuối cùng của dạy học, mà còn là </a:t>
            </a:r>
            <a:r>
              <a:rPr lang="vi-VN" b="1" dirty="0"/>
              <a:t>động lực điều chỉnh phương pháp, nội dung và cách tiếp cận</a:t>
            </a:r>
            <a:r>
              <a:rPr lang="vi-VN" dirty="0"/>
              <a:t>, giúp nâng cao chất lượng dạy học Ngoại ngữ trong nhà trường.</a:t>
            </a:r>
          </a:p>
          <a:p>
            <a:endParaRPr lang="vi-VN" dirty="0"/>
          </a:p>
        </p:txBody>
      </p:sp>
      <p:sp>
        <p:nvSpPr>
          <p:cNvPr id="4" name="Slide Number Placeholder 3"/>
          <p:cNvSpPr>
            <a:spLocks noGrp="1"/>
          </p:cNvSpPr>
          <p:nvPr>
            <p:ph type="sldNum" sz="quarter" idx="5"/>
          </p:nvPr>
        </p:nvSpPr>
        <p:spPr/>
        <p:txBody>
          <a:bodyPr/>
          <a:lstStyle/>
          <a:p>
            <a:fld id="{133AFC75-E72F-4938-B7FA-3B7DEE8A8E9A}" type="slidenum">
              <a:rPr lang="en-US" smtClean="0"/>
              <a:t>9</a:t>
            </a:fld>
            <a:endParaRPr lang="en-US"/>
          </a:p>
        </p:txBody>
      </p:sp>
    </p:spTree>
    <p:extLst>
      <p:ext uri="{BB962C8B-B14F-4D97-AF65-F5344CB8AC3E}">
        <p14:creationId xmlns:p14="http://schemas.microsoft.com/office/powerpoint/2010/main" val="2368488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Kính thưa quý thầy cô, để nâng cao hiệu quả dạy học Ngoại ngữ, chúng ta cần đồng bộ </a:t>
            </a:r>
            <a:r>
              <a:rPr lang="vi-VN" b="1" dirty="0"/>
              <a:t>đổi mới công tác quản lý chuyên môn</a:t>
            </a:r>
            <a:r>
              <a:rPr lang="vi-VN" dirty="0"/>
              <a:t>.</a:t>
            </a:r>
          </a:p>
          <a:p>
            <a:r>
              <a:rPr lang="vi-VN" dirty="0"/>
              <a:t>Trước hết, mỗi nhà trường phải </a:t>
            </a:r>
            <a:r>
              <a:rPr lang="vi-VN" b="1" dirty="0"/>
              <a:t>xây dựng cấu trúc và ma trận đề kiểm tra</a:t>
            </a:r>
            <a:r>
              <a:rPr lang="vi-VN" dirty="0"/>
              <a:t>, khuyến khích các khối lớp tổ chức kiểm tra định kỳ bằng </a:t>
            </a:r>
            <a:r>
              <a:rPr lang="vi-VN" b="1" dirty="0"/>
              <a:t>bài kiểm tra chung</a:t>
            </a:r>
            <a:r>
              <a:rPr lang="vi-VN" dirty="0"/>
              <a:t>. Điều này sẽ giúp bảo đảm tính công bằng, khách quan và chuẩn hóa chất lượng giữa các lớp.</a:t>
            </a:r>
          </a:p>
          <a:p>
            <a:r>
              <a:rPr lang="vi-VN" dirty="0"/>
              <a:t>Thứ hai, cần tiếp tục </a:t>
            </a:r>
            <a:r>
              <a:rPr lang="vi-VN" b="1" dirty="0"/>
              <a:t>nâng cao chất lượng sinh hoạt tổ, nhóm chuyên môn</a:t>
            </a:r>
            <a:r>
              <a:rPr lang="vi-VN" dirty="0"/>
              <a:t>. Mỗi buổi sinh hoạt không chỉ dừng ở việc trao đổi kinh nghiệm, mà phải chú trọng đến việc </a:t>
            </a:r>
            <a:r>
              <a:rPr lang="vi-VN" b="1" dirty="0"/>
              <a:t>nắm vững chuẩn kiến thức, kỹ năng của từng bài học và cả chương trình</a:t>
            </a:r>
            <a:r>
              <a:rPr lang="vi-VN" dirty="0"/>
              <a:t>.</a:t>
            </a:r>
          </a:p>
          <a:p>
            <a:r>
              <a:rPr lang="vi-VN" dirty="0"/>
              <a:t>Một điểm rất quan trọng là </a:t>
            </a:r>
            <a:r>
              <a:rPr lang="vi-VN" b="1" dirty="0"/>
              <a:t>đổi mới sinh hoạt chuyên môn theo hướng nghiên cứu bài học</a:t>
            </a:r>
            <a:r>
              <a:rPr lang="vi-VN" dirty="0"/>
              <a:t>. Giáo viên cần được tạo điều kiện dự giờ, trao đổi, rút kinh nghiệm thường xuyên, từ đó từng bước hoàn thiện kế hoạch và nội dung dạy học, cũng như nâng cao hiệu quả sử dụng phương pháp và hình thức tổ chức dạy học.</a:t>
            </a:r>
          </a:p>
          <a:p>
            <a:r>
              <a:rPr lang="vi-VN" dirty="0"/>
              <a:t>Về phương pháp, quản lý chuyên môn cần tập trung chỉ đạo để giáo viên </a:t>
            </a:r>
            <a:r>
              <a:rPr lang="vi-VN" b="1" dirty="0"/>
              <a:t>áp dụng các phương pháp tích cực</a:t>
            </a:r>
            <a:r>
              <a:rPr lang="vi-VN" dirty="0"/>
              <a:t>, phát huy tính sáng tạo và chủ động của học sinh, coi trọng việc </a:t>
            </a:r>
            <a:r>
              <a:rPr lang="vi-VN" b="1" dirty="0"/>
              <a:t>hướng dẫn tự học</a:t>
            </a:r>
            <a:r>
              <a:rPr lang="vi-VN" dirty="0"/>
              <a:t> và tăng cường </a:t>
            </a:r>
            <a:r>
              <a:rPr lang="vi-VN" b="1" dirty="0"/>
              <a:t>sử dụng thiết bị dạy học</a:t>
            </a:r>
            <a:r>
              <a:rPr lang="vi-VN" dirty="0"/>
              <a:t>, gắn với chuẩn kiến thức – kỹ năng. Đồng thời, cần </a:t>
            </a:r>
            <a:r>
              <a:rPr lang="vi-VN" b="1" dirty="0"/>
              <a:t>trao quyền tự chủ nhiều hơn cho tổ chuyên môn</a:t>
            </a:r>
            <a:r>
              <a:rPr lang="vi-VN" dirty="0"/>
              <a:t> trong việc xây dựng kế hoạch chuyên môn của mình.</a:t>
            </a:r>
          </a:p>
          <a:p>
            <a:r>
              <a:rPr lang="vi-VN" dirty="0"/>
              <a:t>Cuối cùng, một nội dung quản lý không kém phần quan trọng là </a:t>
            </a:r>
            <a:r>
              <a:rPr lang="vi-VN" b="1" dirty="0"/>
              <a:t>tinh giản hồ sơ, sổ sách</a:t>
            </a:r>
            <a:r>
              <a:rPr lang="vi-VN" dirty="0"/>
              <a:t> trong nhà trường, thực hiện theo Chỉ thị 138/2019. Đi đôi với đó là </a:t>
            </a:r>
            <a:r>
              <a:rPr lang="vi-VN" b="1" dirty="0"/>
              <a:t>đẩy mạnh ứng dụng công nghệ thông tin trong quản lý chuyên môn</a:t>
            </a:r>
            <a:r>
              <a:rPr lang="vi-VN" dirty="0"/>
              <a:t>: sử dụng hồ sơ điện tử, sổ điểm điện tử, học bạ điện tử, nhằm giảm tải hành chính và nâng cao hiệu quả quản lý.</a:t>
            </a:r>
          </a:p>
          <a:p>
            <a:r>
              <a:rPr lang="vi-VN" dirty="0"/>
              <a:t>Như vậy, đổi mới công tác quản lý chuyên môn không chỉ góp phần chuẩn hóa và nâng cao chất lượng dạy học Ngoại ngữ, mà còn tạo môi trường làm việc chuyên nghiệp, thuận lợi và hiệu quả hơn cho giáo viên</a:t>
            </a:r>
          </a:p>
          <a:p>
            <a:endParaRPr lang="vi-VN" dirty="0"/>
          </a:p>
        </p:txBody>
      </p:sp>
      <p:sp>
        <p:nvSpPr>
          <p:cNvPr id="4" name="Slide Number Placeholder 3"/>
          <p:cNvSpPr>
            <a:spLocks noGrp="1"/>
          </p:cNvSpPr>
          <p:nvPr>
            <p:ph type="sldNum" sz="quarter" idx="5"/>
          </p:nvPr>
        </p:nvSpPr>
        <p:spPr/>
        <p:txBody>
          <a:bodyPr/>
          <a:lstStyle/>
          <a:p>
            <a:fld id="{133AFC75-E72F-4938-B7FA-3B7DEE8A8E9A}" type="slidenum">
              <a:rPr lang="en-US" smtClean="0"/>
              <a:t>10</a:t>
            </a:fld>
            <a:endParaRPr lang="en-US"/>
          </a:p>
        </p:txBody>
      </p:sp>
    </p:spTree>
    <p:extLst>
      <p:ext uri="{BB962C8B-B14F-4D97-AF65-F5344CB8AC3E}">
        <p14:creationId xmlns:p14="http://schemas.microsoft.com/office/powerpoint/2010/main" val="24571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Kính thưa quý thầy cô, một trong những nhiệm vụ trọng tâm năm học 2025–2026 là </a:t>
            </a:r>
            <a:r>
              <a:rPr lang="vi-VN" b="1" dirty="0"/>
              <a:t>công tác đào tạo và bồi dưỡng giáo viên theo Đề án Ngoại ngữ 2080</a:t>
            </a:r>
            <a:r>
              <a:rPr lang="vi-VN" dirty="0"/>
              <a:t>.</a:t>
            </a:r>
          </a:p>
          <a:p>
            <a:r>
              <a:rPr lang="vi-VN" dirty="0"/>
              <a:t>Về </a:t>
            </a:r>
            <a:r>
              <a:rPr lang="vi-VN" b="1" dirty="0"/>
              <a:t>thống kê và chuẩn hóa năng lực</a:t>
            </a:r>
            <a:r>
              <a:rPr lang="vi-VN" dirty="0"/>
              <a:t>, các trường cần rà soát đội ngũ giáo viên tiếng Anh, đặc biệt là giáo viên trong biên chế, để xác định số lượng đã đạt chuẩn năng lực ngoại ngữ quốc tế. Nhà trường có trách nhiệm bố trí thời gian hợp lý để giáo viên vừa đảm bảo công tác giảng dạy, vừa tham gia các </a:t>
            </a:r>
            <a:r>
              <a:rPr lang="vi-VN" dirty="0" err="1"/>
              <a:t>đợt</a:t>
            </a:r>
            <a:r>
              <a:rPr lang="vi-VN" dirty="0"/>
              <a:t> đào tạo nâng chuẩn hằng năm.</a:t>
            </a:r>
            <a:br>
              <a:rPr lang="vi-VN" dirty="0"/>
            </a:br>
            <a:r>
              <a:rPr lang="vi-VN" dirty="0"/>
              <a:t>Sở GDĐT khuyến khích, động viên giáo viên </a:t>
            </a:r>
            <a:r>
              <a:rPr lang="vi-VN" b="1" dirty="0"/>
              <a:t>dự thi IELTS từ 6.5 trở lên</a:t>
            </a:r>
            <a:r>
              <a:rPr lang="vi-VN" dirty="0"/>
              <a:t> – đây là điều kiện quan trọng để có thể tham gia các lớp tập huấn phương pháp giảng dạy tại Úc. Với những giáo viên chưa đạt chuẩn, cần tích cực </a:t>
            </a:r>
            <a:r>
              <a:rPr lang="vi-VN" b="1" dirty="0"/>
              <a:t>tự bồi dưỡng, tham gia các kỳ thi quốc tế</a:t>
            </a:r>
            <a:r>
              <a:rPr lang="vi-VN" dirty="0"/>
              <a:t> để hoàn thành yêu cầu chuẩn hóa.</a:t>
            </a:r>
          </a:p>
          <a:p>
            <a:r>
              <a:rPr lang="vi-VN" dirty="0"/>
              <a:t>Về </a:t>
            </a:r>
            <a:r>
              <a:rPr lang="vi-VN" b="1" dirty="0"/>
              <a:t>bồi dưỡng thường xuyên</a:t>
            </a:r>
            <a:r>
              <a:rPr lang="vi-VN" dirty="0"/>
              <a:t>, giáo viên cần thường xuyên </a:t>
            </a:r>
            <a:r>
              <a:rPr lang="vi-VN" b="1" dirty="0"/>
              <a:t>ôn luyện kiến thức, làm các bài </a:t>
            </a:r>
            <a:r>
              <a:rPr lang="vi-VN" b="1" dirty="0" err="1"/>
              <a:t>test</a:t>
            </a:r>
            <a:r>
              <a:rPr lang="vi-VN" b="1" dirty="0"/>
              <a:t> IELTS quốc tế</a:t>
            </a:r>
            <a:r>
              <a:rPr lang="vi-VN" dirty="0"/>
              <a:t> để nâng cao trình độ, đáp ứng yêu cầu hội nhập. Sở sẽ tổ chức </a:t>
            </a:r>
            <a:r>
              <a:rPr lang="vi-VN" b="1" dirty="0"/>
              <a:t>các lớp tập huấn phương pháp dạy học</a:t>
            </a:r>
            <a:r>
              <a:rPr lang="vi-VN" dirty="0"/>
              <a:t> phù hợp với Chương trình GDPT 2018, đồng thời phối hợp với các nhà xuất bản để tập huấn theo các bộ sách lớp 6, 7, 8, 9 đã được các đơn vị lựa chọn.</a:t>
            </a:r>
          </a:p>
          <a:p>
            <a:r>
              <a:rPr lang="vi-VN" dirty="0"/>
              <a:t>Ngoài ra, đội ngũ giáo viên tham gia </a:t>
            </a:r>
            <a:r>
              <a:rPr lang="vi-VN" b="1" dirty="0"/>
              <a:t>Hội thi Giáo viên dạy giỏi</a:t>
            </a:r>
            <a:r>
              <a:rPr lang="vi-VN" dirty="0"/>
              <a:t> cấp quận, huyện, nếu đạt thành tích cao, sẽ tiếp tục được đề cử tham gia Hội thi cấp Thành phố năm học 2025–2026. Đây vừa là cơ hội khẳng định năng lực, vừa tạo động lực thi đua.</a:t>
            </a:r>
          </a:p>
          <a:p>
            <a:r>
              <a:rPr lang="vi-VN" dirty="0"/>
              <a:t>Đặc biệt, </a:t>
            </a:r>
            <a:r>
              <a:rPr lang="vi-VN" b="1" dirty="0"/>
              <a:t>giáo viên cốt cán</a:t>
            </a:r>
            <a:r>
              <a:rPr lang="vi-VN" dirty="0"/>
              <a:t> cần đi đầu trong các </a:t>
            </a:r>
            <a:r>
              <a:rPr lang="vi-VN" dirty="0" err="1"/>
              <a:t>đợt</a:t>
            </a:r>
            <a:r>
              <a:rPr lang="vi-VN" dirty="0"/>
              <a:t> tập huấn, hội thảo chuyên môn do Sở GDĐT tổ chức, sau đó có trách nhiệm </a:t>
            </a:r>
            <a:r>
              <a:rPr lang="vi-VN" b="1" dirty="0"/>
              <a:t>lan tỏa, chia sẻ lại nội dung tập huấn</a:t>
            </a:r>
            <a:r>
              <a:rPr lang="vi-VN" dirty="0"/>
              <a:t> cho đồng nghiệp trong tổ chuyên môn của mình.</a:t>
            </a:r>
          </a:p>
          <a:p>
            <a:r>
              <a:rPr lang="vi-VN" dirty="0"/>
              <a:t>Như vậy, với sự kết hợp giữa </a:t>
            </a:r>
            <a:r>
              <a:rPr lang="vi-VN" b="1" dirty="0"/>
              <a:t>chuẩn hóa trình độ, bồi dưỡng thường xuyên, thi đua chuyên môn và lan tỏa từ đội ngũ cốt cán</a:t>
            </a:r>
            <a:r>
              <a:rPr lang="vi-VN" dirty="0"/>
              <a:t>, công tác đào tạo, bồi dưỡng theo Đề án Ngoại ngữ 2080 sẽ góp phần trực tiếp nâng cao chất lượng dạy học ngoại ngữ trong nhà trường.</a:t>
            </a:r>
          </a:p>
          <a:p>
            <a:endParaRPr lang="vi-VN" dirty="0"/>
          </a:p>
        </p:txBody>
      </p:sp>
      <p:sp>
        <p:nvSpPr>
          <p:cNvPr id="4" name="Slide Number Placeholder 3"/>
          <p:cNvSpPr>
            <a:spLocks noGrp="1"/>
          </p:cNvSpPr>
          <p:nvPr>
            <p:ph type="sldNum" sz="quarter" idx="5"/>
          </p:nvPr>
        </p:nvSpPr>
        <p:spPr/>
        <p:txBody>
          <a:bodyPr/>
          <a:lstStyle/>
          <a:p>
            <a:fld id="{133AFC75-E72F-4938-B7FA-3B7DEE8A8E9A}" type="slidenum">
              <a:rPr lang="en-US" smtClean="0"/>
              <a:t>11</a:t>
            </a:fld>
            <a:endParaRPr lang="en-US"/>
          </a:p>
        </p:txBody>
      </p:sp>
    </p:spTree>
    <p:extLst>
      <p:ext uri="{BB962C8B-B14F-4D97-AF65-F5344CB8AC3E}">
        <p14:creationId xmlns:p14="http://schemas.microsoft.com/office/powerpoint/2010/main" val="398196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CCCED4-08CF-43F5-971B-D0E211C984AE}"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5415D-43CC-44F7-B449-554E7672CF50}" type="slidenum">
              <a:rPr lang="en-US" smtClean="0"/>
              <a:t>‹#›</a:t>
            </a:fld>
            <a:endParaRPr lang="en-US"/>
          </a:p>
        </p:txBody>
      </p:sp>
    </p:spTree>
    <p:extLst>
      <p:ext uri="{BB962C8B-B14F-4D97-AF65-F5344CB8AC3E}">
        <p14:creationId xmlns:p14="http://schemas.microsoft.com/office/powerpoint/2010/main" val="676116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CCCED4-08CF-43F5-971B-D0E211C984AE}"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5415D-43CC-44F7-B449-554E7672CF50}" type="slidenum">
              <a:rPr lang="en-US" smtClean="0"/>
              <a:t>‹#›</a:t>
            </a:fld>
            <a:endParaRPr lang="en-US"/>
          </a:p>
        </p:txBody>
      </p:sp>
    </p:spTree>
    <p:extLst>
      <p:ext uri="{BB962C8B-B14F-4D97-AF65-F5344CB8AC3E}">
        <p14:creationId xmlns:p14="http://schemas.microsoft.com/office/powerpoint/2010/main" val="415748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CCCED4-08CF-43F5-971B-D0E211C984AE}"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5415D-43CC-44F7-B449-554E7672CF5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6712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CCCED4-08CF-43F5-971B-D0E211C984AE}"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5415D-43CC-44F7-B449-554E7672CF50}" type="slidenum">
              <a:rPr lang="en-US" smtClean="0"/>
              <a:t>‹#›</a:t>
            </a:fld>
            <a:endParaRPr lang="en-US"/>
          </a:p>
        </p:txBody>
      </p:sp>
    </p:spTree>
    <p:extLst>
      <p:ext uri="{BB962C8B-B14F-4D97-AF65-F5344CB8AC3E}">
        <p14:creationId xmlns:p14="http://schemas.microsoft.com/office/powerpoint/2010/main" val="390581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CCCED4-08CF-43F5-971B-D0E211C984AE}"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5415D-43CC-44F7-B449-554E7672CF5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3683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CCCED4-08CF-43F5-971B-D0E211C984AE}"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5415D-43CC-44F7-B449-554E7672CF50}" type="slidenum">
              <a:rPr lang="en-US" smtClean="0"/>
              <a:t>‹#›</a:t>
            </a:fld>
            <a:endParaRPr lang="en-US"/>
          </a:p>
        </p:txBody>
      </p:sp>
    </p:spTree>
    <p:extLst>
      <p:ext uri="{BB962C8B-B14F-4D97-AF65-F5344CB8AC3E}">
        <p14:creationId xmlns:p14="http://schemas.microsoft.com/office/powerpoint/2010/main" val="2286092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CCED4-08CF-43F5-971B-D0E211C984AE}"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5415D-43CC-44F7-B449-554E7672CF50}" type="slidenum">
              <a:rPr lang="en-US" smtClean="0"/>
              <a:t>‹#›</a:t>
            </a:fld>
            <a:endParaRPr lang="en-US"/>
          </a:p>
        </p:txBody>
      </p:sp>
    </p:spTree>
    <p:extLst>
      <p:ext uri="{BB962C8B-B14F-4D97-AF65-F5344CB8AC3E}">
        <p14:creationId xmlns:p14="http://schemas.microsoft.com/office/powerpoint/2010/main" val="2158860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CCED4-08CF-43F5-971B-D0E211C984AE}"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5415D-43CC-44F7-B449-554E7672CF50}" type="slidenum">
              <a:rPr lang="en-US" smtClean="0"/>
              <a:t>‹#›</a:t>
            </a:fld>
            <a:endParaRPr lang="en-US"/>
          </a:p>
        </p:txBody>
      </p:sp>
    </p:spTree>
    <p:extLst>
      <p:ext uri="{BB962C8B-B14F-4D97-AF65-F5344CB8AC3E}">
        <p14:creationId xmlns:p14="http://schemas.microsoft.com/office/powerpoint/2010/main" val="530709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50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CCED4-08CF-43F5-971B-D0E211C984AE}"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5415D-43CC-44F7-B449-554E7672CF50}" type="slidenum">
              <a:rPr lang="en-US" smtClean="0"/>
              <a:t>‹#›</a:t>
            </a:fld>
            <a:endParaRPr lang="en-US"/>
          </a:p>
        </p:txBody>
      </p:sp>
    </p:spTree>
    <p:extLst>
      <p:ext uri="{BB962C8B-B14F-4D97-AF65-F5344CB8AC3E}">
        <p14:creationId xmlns:p14="http://schemas.microsoft.com/office/powerpoint/2010/main" val="314180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CCCED4-08CF-43F5-971B-D0E211C984AE}"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5415D-43CC-44F7-B449-554E7672CF50}" type="slidenum">
              <a:rPr lang="en-US" smtClean="0"/>
              <a:t>‹#›</a:t>
            </a:fld>
            <a:endParaRPr lang="en-US"/>
          </a:p>
        </p:txBody>
      </p:sp>
    </p:spTree>
    <p:extLst>
      <p:ext uri="{BB962C8B-B14F-4D97-AF65-F5344CB8AC3E}">
        <p14:creationId xmlns:p14="http://schemas.microsoft.com/office/powerpoint/2010/main" val="21640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CCCED4-08CF-43F5-971B-D0E211C984AE}" type="datetimeFigureOut">
              <a:rPr lang="en-US" smtClean="0"/>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5415D-43CC-44F7-B449-554E7672CF50}" type="slidenum">
              <a:rPr lang="en-US" smtClean="0"/>
              <a:t>‹#›</a:t>
            </a:fld>
            <a:endParaRPr lang="en-US"/>
          </a:p>
        </p:txBody>
      </p:sp>
    </p:spTree>
    <p:extLst>
      <p:ext uri="{BB962C8B-B14F-4D97-AF65-F5344CB8AC3E}">
        <p14:creationId xmlns:p14="http://schemas.microsoft.com/office/powerpoint/2010/main" val="184363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CCCED4-08CF-43F5-971B-D0E211C984AE}" type="datetimeFigureOut">
              <a:rPr lang="en-US" smtClean="0"/>
              <a:t>9/14/2025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75415D-43CC-44F7-B449-554E7672CF50}" type="slidenum">
              <a:rPr lang="en-US" smtClean="0"/>
              <a:t>‹#›</a:t>
            </a:fld>
            <a:endParaRPr lang="en-US"/>
          </a:p>
        </p:txBody>
      </p:sp>
    </p:spTree>
    <p:extLst>
      <p:ext uri="{BB962C8B-B14F-4D97-AF65-F5344CB8AC3E}">
        <p14:creationId xmlns:p14="http://schemas.microsoft.com/office/powerpoint/2010/main" val="102513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CCCED4-08CF-43F5-971B-D0E211C984AE}" type="datetimeFigureOut">
              <a:rPr lang="en-US" smtClean="0"/>
              <a:t>9/14/2025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75415D-43CC-44F7-B449-554E7672CF50}" type="slidenum">
              <a:rPr lang="en-US" smtClean="0"/>
              <a:t>‹#›</a:t>
            </a:fld>
            <a:endParaRPr lang="en-US"/>
          </a:p>
        </p:txBody>
      </p:sp>
    </p:spTree>
    <p:extLst>
      <p:ext uri="{BB962C8B-B14F-4D97-AF65-F5344CB8AC3E}">
        <p14:creationId xmlns:p14="http://schemas.microsoft.com/office/powerpoint/2010/main" val="354041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CCED4-08CF-43F5-971B-D0E211C984AE}" type="datetimeFigureOut">
              <a:rPr lang="en-US" smtClean="0"/>
              <a:t>9/14/2025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75415D-43CC-44F7-B449-554E7672CF50}" type="slidenum">
              <a:rPr lang="en-US" smtClean="0"/>
              <a:t>‹#›</a:t>
            </a:fld>
            <a:endParaRPr lang="en-US"/>
          </a:p>
        </p:txBody>
      </p:sp>
    </p:spTree>
    <p:extLst>
      <p:ext uri="{BB962C8B-B14F-4D97-AF65-F5344CB8AC3E}">
        <p14:creationId xmlns:p14="http://schemas.microsoft.com/office/powerpoint/2010/main" val="113510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CCCED4-08CF-43F5-971B-D0E211C984AE}" type="datetimeFigureOut">
              <a:rPr lang="en-US" smtClean="0"/>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5415D-43CC-44F7-B449-554E7672CF50}" type="slidenum">
              <a:rPr lang="en-US" smtClean="0"/>
              <a:t>‹#›</a:t>
            </a:fld>
            <a:endParaRPr lang="en-US"/>
          </a:p>
        </p:txBody>
      </p:sp>
    </p:spTree>
    <p:extLst>
      <p:ext uri="{BB962C8B-B14F-4D97-AF65-F5344CB8AC3E}">
        <p14:creationId xmlns:p14="http://schemas.microsoft.com/office/powerpoint/2010/main" val="161198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5415D-43CC-44F7-B449-554E7672CF50}" type="slidenum">
              <a:rPr lang="en-US" smtClean="0"/>
              <a:t>‹#›</a:t>
            </a:fld>
            <a:endParaRPr lang="en-US"/>
          </a:p>
        </p:txBody>
      </p:sp>
      <p:sp>
        <p:nvSpPr>
          <p:cNvPr id="5" name="Date Placeholder 4"/>
          <p:cNvSpPr>
            <a:spLocks noGrp="1"/>
          </p:cNvSpPr>
          <p:nvPr>
            <p:ph type="dt" sz="half" idx="10"/>
          </p:nvPr>
        </p:nvSpPr>
        <p:spPr/>
        <p:txBody>
          <a:bodyPr/>
          <a:lstStyle/>
          <a:p>
            <a:fld id="{32CCCED4-08CF-43F5-971B-D0E211C984AE}" type="datetimeFigureOut">
              <a:rPr lang="en-US" smtClean="0"/>
              <a:t>9/14/2025</a:t>
            </a:fld>
            <a:endParaRPr lang="en-US"/>
          </a:p>
        </p:txBody>
      </p:sp>
    </p:spTree>
    <p:extLst>
      <p:ext uri="{BB962C8B-B14F-4D97-AF65-F5344CB8AC3E}">
        <p14:creationId xmlns:p14="http://schemas.microsoft.com/office/powerpoint/2010/main" val="213708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CCCED4-08CF-43F5-971B-D0E211C984AE}" type="datetimeFigureOut">
              <a:rPr lang="en-US" smtClean="0"/>
              <a:t>9/14/2025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B75415D-43CC-44F7-B449-554E7672CF50}" type="slidenum">
              <a:rPr lang="en-US" smtClean="0"/>
              <a:t>‹#›</a:t>
            </a:fld>
            <a:endParaRPr lang="en-US"/>
          </a:p>
        </p:txBody>
      </p:sp>
    </p:spTree>
    <p:extLst>
      <p:ext uri="{BB962C8B-B14F-4D97-AF65-F5344CB8AC3E}">
        <p14:creationId xmlns:p14="http://schemas.microsoft.com/office/powerpoint/2010/main" val="43658701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385A-7BA1-438C-9BA1-8ECC2FA9CD4A}"/>
              </a:ext>
            </a:extLst>
          </p:cNvPr>
          <p:cNvSpPr>
            <a:spLocks noGrp="1"/>
          </p:cNvSpPr>
          <p:nvPr>
            <p:ph type="title"/>
          </p:nvPr>
        </p:nvSpPr>
        <p:spPr/>
        <p:txBody>
          <a:bodyPr/>
          <a:lstStyle/>
          <a:p>
            <a:endParaRPr lang="en-US" dirty="0"/>
          </a:p>
        </p:txBody>
      </p:sp>
      <p:pic>
        <p:nvPicPr>
          <p:cNvPr id="5" name="Content Placeholder 4" descr="ỦY BAN NHÂN DÂN THÀNH PHỐ HÀ NỘI&#10;SỞ GIÁO DỤC VÀ ĐÀO TẠO ">
            <a:extLst>
              <a:ext uri="{FF2B5EF4-FFF2-40B4-BE49-F238E27FC236}">
                <a16:creationId xmlns:a16="http://schemas.microsoft.com/office/drawing/2014/main" id="{5ABE4DBA-062C-4DF4-962B-BE35E94CB074}"/>
              </a:ext>
              <a:ext uri="{C183D7F6-B498-43B3-948B-1728B52AA6E4}">
                <adec:decorative xmlns:adec="http://schemas.microsoft.com/office/drawing/2017/decorative" val="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73"/>
            <a:ext cx="12192000" cy="6858673"/>
          </a:xfrm>
        </p:spPr>
      </p:pic>
      <p:sp>
        <p:nvSpPr>
          <p:cNvPr id="7" name="Rectangle 6">
            <a:extLst>
              <a:ext uri="{FF2B5EF4-FFF2-40B4-BE49-F238E27FC236}">
                <a16:creationId xmlns:a16="http://schemas.microsoft.com/office/drawing/2014/main" id="{BB3F7486-E940-42F5-A8A6-A14ED351F33A}"/>
              </a:ext>
            </a:extLst>
          </p:cNvPr>
          <p:cNvSpPr/>
          <p:nvPr/>
        </p:nvSpPr>
        <p:spPr>
          <a:xfrm>
            <a:off x="237955" y="-51141"/>
            <a:ext cx="11524324" cy="4955203"/>
          </a:xfrm>
          <a:prstGeom prst="rect">
            <a:avLst/>
          </a:prstGeom>
        </p:spPr>
        <p:txBody>
          <a:bodyPr wrap="square">
            <a:spAutoFit/>
          </a:bodyPr>
          <a:lstStyle/>
          <a:p>
            <a:pPr algn="ctr"/>
            <a:endParaRPr lang="en-US" sz="3200" b="1" dirty="0">
              <a:solidFill>
                <a:srgbClr val="F1F626"/>
              </a:solidFill>
              <a:latin typeface="Verdana" panose="020B0604030504040204" pitchFamily="34" charset="0"/>
              <a:ea typeface="Verdana" panose="020B0604030504040204" pitchFamily="34" charset="0"/>
              <a:cs typeface="Arial" panose="020B0604020202020204" pitchFamily="34" charset="0"/>
            </a:endParaRPr>
          </a:p>
          <a:p>
            <a:pPr algn="ct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sz="3200" b="1"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endParaRPr>
          </a:p>
          <a:p>
            <a:pPr algn="ctr">
              <a:spcBef>
                <a:spcPts val="600"/>
              </a:spcBef>
              <a:spcAft>
                <a:spcPts val="600"/>
              </a:spcAft>
            </a:pPr>
            <a:r>
              <a:rPr lang="en-US" sz="3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rPr>
              <a:t>HỘI NGHỊ GIÁO VỤ VÀ TẬP HUẤN CHUYÊN ĐỀ</a:t>
            </a:r>
            <a:endParaRPr lang="en-US" sz="2800" b="1" dirty="0">
              <a:solidFill>
                <a:srgbClr val="FFFF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endParaRPr>
          </a:p>
          <a:p>
            <a:pPr algn="ctr">
              <a:spcBef>
                <a:spcPts val="600"/>
              </a:spcBef>
              <a:spcAft>
                <a:spcPts val="600"/>
              </a:spcAft>
            </a:pPr>
            <a:r>
              <a:rPr lang="en-US" sz="2800" b="1" dirty="0">
                <a:solidFill>
                  <a:srgbClr val="FFFF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rPr>
              <a:t>ỨNG DỤNG CÔNG NGHỆ THÔNG TIN VÀ CHUYỂN ĐỔI SỐ TRONG DẠY HỌC MÔN NGOẠI NGỮ CẤP THCS </a:t>
            </a:r>
          </a:p>
          <a:p>
            <a:pPr algn="ctr"/>
            <a:r>
              <a:rPr lang="en-US" sz="2800" b="1" dirty="0">
                <a:solidFill>
                  <a:srgbClr val="FFFF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rPr>
              <a:t>NĂM HỌC 2025 - 2026</a:t>
            </a:r>
          </a:p>
          <a:p>
            <a:pPr algn="ctr"/>
            <a:endParaRPr lang="en-US" sz="32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endParaRPr>
          </a:p>
          <a:p>
            <a:endParaRPr lang="en-US" b="1" dirty="0">
              <a:solidFill>
                <a:srgbClr val="3EB8EB"/>
              </a:solidFill>
              <a:latin typeface="Myriad Pro" panose="020B0503030403020204" pitchFamily="34" charset="0"/>
              <a:cs typeface="Myriad Arabic" panose="01010101010101010101" pitchFamily="50" charset="-78"/>
            </a:endParaRPr>
          </a:p>
        </p:txBody>
      </p:sp>
      <p:sp>
        <p:nvSpPr>
          <p:cNvPr id="9" name="Rectangle 8">
            <a:extLst>
              <a:ext uri="{FF2B5EF4-FFF2-40B4-BE49-F238E27FC236}">
                <a16:creationId xmlns:a16="http://schemas.microsoft.com/office/drawing/2014/main" id="{4C66D77F-392F-4418-9714-EC5A2D18D107}"/>
              </a:ext>
            </a:extLst>
          </p:cNvPr>
          <p:cNvSpPr/>
          <p:nvPr/>
        </p:nvSpPr>
        <p:spPr>
          <a:xfrm>
            <a:off x="1403300" y="-282102"/>
            <a:ext cx="9736282" cy="1354217"/>
          </a:xfrm>
          <a:prstGeom prst="rect">
            <a:avLst/>
          </a:prstGeom>
        </p:spPr>
        <p:txBody>
          <a:bodyPr wrap="square">
            <a:spAutoFit/>
          </a:bodyPr>
          <a:lstStyle/>
          <a:p>
            <a:pPr algn="ct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endParaRPr>
          </a:p>
          <a:p>
            <a:pPr algn="ctr"/>
            <a:r>
              <a:rPr lang="en-US" sz="1600" b="1" dirty="0">
                <a:solidFill>
                  <a:srgbClr val="FFFF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rPr>
              <a:t>ỦY BAN NHÂN DÂN THÀNH PHỐ HÀ NỘI </a:t>
            </a:r>
          </a:p>
          <a:p>
            <a:pPr algn="ctr"/>
            <a:r>
              <a:rPr lang="en-US" sz="1600" b="1" dirty="0">
                <a:solidFill>
                  <a:srgbClr val="FFFF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rPr>
              <a:t>SỞ GIÁO DỤC VÀ ĐÀO TẠO</a:t>
            </a:r>
            <a:endParaRPr lang="en-US" sz="1600" b="1" dirty="0">
              <a:solidFill>
                <a:srgbClr val="FFFF00"/>
              </a:solidFill>
              <a:latin typeface="Segoe UI Black" panose="020B0A02040204020203" pitchFamily="34" charset="0"/>
              <a:ea typeface="Segoe UI Black" panose="020B0A02040204020203" pitchFamily="34" charset="0"/>
              <a:cs typeface="Arial" panose="020B0604020202020204" pitchFamily="34" charset="0"/>
            </a:endParaRPr>
          </a:p>
          <a:p>
            <a:endParaRPr lang="en-US" b="1" dirty="0">
              <a:solidFill>
                <a:srgbClr val="3EB8EB"/>
              </a:solidFill>
              <a:latin typeface="Myriad Pro" panose="020B0503030403020204" pitchFamily="34" charset="0"/>
              <a:cs typeface="Myriad Arabic" panose="01010101010101010101" pitchFamily="50" charset="-78"/>
            </a:endParaRPr>
          </a:p>
        </p:txBody>
      </p:sp>
      <p:sp>
        <p:nvSpPr>
          <p:cNvPr id="10" name="Rectangle 9">
            <a:extLst>
              <a:ext uri="{FF2B5EF4-FFF2-40B4-BE49-F238E27FC236}">
                <a16:creationId xmlns:a16="http://schemas.microsoft.com/office/drawing/2014/main" id="{DB422E23-53D3-40B3-8C22-F4A5DAF61099}"/>
              </a:ext>
            </a:extLst>
          </p:cNvPr>
          <p:cNvSpPr/>
          <p:nvPr/>
        </p:nvSpPr>
        <p:spPr>
          <a:xfrm>
            <a:off x="1131976" y="3259285"/>
            <a:ext cx="9736282" cy="1508105"/>
          </a:xfrm>
          <a:prstGeom prst="rect">
            <a:avLst/>
          </a:prstGeom>
        </p:spPr>
        <p:txBody>
          <a:bodyPr wrap="square">
            <a:spAutoFit/>
          </a:bodyPr>
          <a:lstStyle/>
          <a:p>
            <a:pPr algn="ct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sz="1400" b="1" i="1" dirty="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endParaRPr>
          </a:p>
          <a:p>
            <a:pPr algn="ctr"/>
            <a:endParaRPr lang="en-US" sz="1400" b="1" i="1" dirty="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endParaRPr>
          </a:p>
          <a:p>
            <a:pPr algn="ctr"/>
            <a:r>
              <a:rPr lang="en-US" sz="1400" b="1" i="1" dirty="0" err="1">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rPr>
              <a:t>Hà</a:t>
            </a:r>
            <a:r>
              <a:rPr lang="en-US" sz="1400" b="1" i="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400" b="1" i="1" dirty="0" err="1">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rPr>
              <a:t>Nội</a:t>
            </a:r>
            <a:r>
              <a:rPr lang="en-US" sz="1400" b="1" i="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400" b="1" i="1" dirty="0" err="1">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rPr>
              <a:t>ngày</a:t>
            </a:r>
            <a:r>
              <a:rPr lang="en-US" sz="1400" b="1" i="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rPr>
              <a:t> 13 </a:t>
            </a:r>
            <a:r>
              <a:rPr lang="en-US" sz="1400" b="1" i="1" dirty="0" err="1">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rPr>
              <a:t>tháng</a:t>
            </a:r>
            <a:r>
              <a:rPr lang="en-US" sz="1400" b="1" i="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rPr>
              <a:t> 9 </a:t>
            </a:r>
            <a:r>
              <a:rPr lang="en-US" sz="1400" b="1" i="1" dirty="0" err="1">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rPr>
              <a:t>năm</a:t>
            </a:r>
            <a:r>
              <a:rPr lang="en-US" sz="1400" b="1" i="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rPr>
              <a:t> 2025</a:t>
            </a:r>
            <a:endParaRPr lang="en-US" sz="1400" b="1" i="1" dirty="0">
              <a:solidFill>
                <a:schemeClr val="bg1"/>
              </a:solidFill>
              <a:latin typeface="Segoe UI Black" panose="020B0A02040204020203" pitchFamily="34" charset="0"/>
              <a:ea typeface="Segoe UI Black" panose="020B0A02040204020203" pitchFamily="34" charset="0"/>
              <a:cs typeface="Arial" panose="020B0604020202020204" pitchFamily="34" charset="0"/>
            </a:endParaRPr>
          </a:p>
          <a:p>
            <a:endParaRPr lang="en-US" b="1" dirty="0">
              <a:solidFill>
                <a:srgbClr val="3EB8EB"/>
              </a:solidFill>
              <a:latin typeface="Myriad Pro" panose="020B0503030403020204" pitchFamily="34" charset="0"/>
              <a:cs typeface="Myriad Arabic" panose="01010101010101010101" pitchFamily="50" charset="-78"/>
            </a:endParaRPr>
          </a:p>
        </p:txBody>
      </p:sp>
      <p:sp>
        <p:nvSpPr>
          <p:cNvPr id="11" name="Freeform 4">
            <a:extLst>
              <a:ext uri="{FF2B5EF4-FFF2-40B4-BE49-F238E27FC236}">
                <a16:creationId xmlns:a16="http://schemas.microsoft.com/office/drawing/2014/main" id="{17271A41-45DF-438B-A659-91B8A4889EEA}"/>
              </a:ext>
            </a:extLst>
          </p:cNvPr>
          <p:cNvSpPr/>
          <p:nvPr/>
        </p:nvSpPr>
        <p:spPr>
          <a:xfrm>
            <a:off x="5806640" y="945402"/>
            <a:ext cx="881031" cy="735230"/>
          </a:xfrm>
          <a:custGeom>
            <a:avLst/>
            <a:gdLst/>
            <a:ahLst/>
            <a:cxnLst/>
            <a:rect l="l" t="t" r="r" b="b"/>
            <a:pathLst>
              <a:path w="1565142" h="1565142">
                <a:moveTo>
                  <a:pt x="0" y="0"/>
                </a:moveTo>
                <a:lnTo>
                  <a:pt x="1565142" y="0"/>
                </a:lnTo>
                <a:lnTo>
                  <a:pt x="1565142" y="1565142"/>
                </a:lnTo>
                <a:lnTo>
                  <a:pt x="0" y="1565142"/>
                </a:lnTo>
                <a:lnTo>
                  <a:pt x="0" y="0"/>
                </a:lnTo>
                <a:close/>
              </a:path>
            </a:pathLst>
          </a:custGeom>
          <a:blipFill>
            <a:blip r:embed="rId3"/>
            <a:stretch>
              <a:fillRect/>
            </a:stretch>
          </a:blipFill>
        </p:spPr>
        <p:txBody>
          <a:bodyPr/>
          <a:lstStyle/>
          <a:p>
            <a:endParaRPr lang="vi-VN"/>
          </a:p>
        </p:txBody>
      </p:sp>
    </p:spTree>
    <p:extLst>
      <p:ext uri="{BB962C8B-B14F-4D97-AF65-F5344CB8AC3E}">
        <p14:creationId xmlns:p14="http://schemas.microsoft.com/office/powerpoint/2010/main" val="189868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2F9F-C785-B47A-37D5-C9190AB3B640}"/>
              </a:ext>
            </a:extLst>
          </p:cNvPr>
          <p:cNvSpPr>
            <a:spLocks noGrp="1"/>
          </p:cNvSpPr>
          <p:nvPr>
            <p:ph type="title"/>
          </p:nvPr>
        </p:nvSpPr>
        <p:spPr/>
        <p:txBody>
          <a:bodyPr/>
          <a:lstStyle/>
          <a:p>
            <a:r>
              <a:rPr lang="vi-VN" b="1" dirty="0">
                <a:solidFill>
                  <a:srgbClr val="002060"/>
                </a:solidFill>
                <a:latin typeface="Times New Roman" panose="02020603050405020304" pitchFamily="18" charset="0"/>
                <a:cs typeface="Times New Roman" panose="02020603050405020304" pitchFamily="18" charset="0"/>
              </a:rPr>
              <a:t>ĐỔI MỚI CÔNG TÁC QUẢN LÝ CHUYÊN MÔN</a:t>
            </a:r>
          </a:p>
        </p:txBody>
      </p:sp>
      <p:sp>
        <p:nvSpPr>
          <p:cNvPr id="5" name="Content Placeholder 4">
            <a:extLst>
              <a:ext uri="{FF2B5EF4-FFF2-40B4-BE49-F238E27FC236}">
                <a16:creationId xmlns:a16="http://schemas.microsoft.com/office/drawing/2014/main" id="{FAE31774-7E7B-72CD-837F-401DB7C7F1E7}"/>
              </a:ext>
            </a:extLst>
          </p:cNvPr>
          <p:cNvSpPr>
            <a:spLocks noGrp="1"/>
          </p:cNvSpPr>
          <p:nvPr>
            <p:ph idx="1"/>
          </p:nvPr>
        </p:nvSpPr>
        <p:spPr>
          <a:xfrm>
            <a:off x="424241" y="1930400"/>
            <a:ext cx="9789280" cy="3880773"/>
          </a:xfrm>
        </p:spPr>
        <p:txBody>
          <a:bodyPr>
            <a:noAutofit/>
          </a:bodyPr>
          <a:lstStyle/>
          <a:p>
            <a:r>
              <a:rPr lang="vi-VN" sz="2200" dirty="0">
                <a:solidFill>
                  <a:srgbClr val="002060"/>
                </a:solidFill>
                <a:latin typeface="Times New Roman" panose="02020603050405020304" pitchFamily="18" charset="0"/>
                <a:cs typeface="Times New Roman" panose="02020603050405020304" pitchFamily="18" charset="0"/>
              </a:rPr>
              <a:t>Xây dựng cấu trúc &amp; ma trận đề kiểm tra; tổ chức kiểm tra chung các khối lớp</a:t>
            </a:r>
          </a:p>
          <a:p>
            <a:r>
              <a:rPr lang="vi-VN" sz="2200" dirty="0">
                <a:solidFill>
                  <a:srgbClr val="002060"/>
                </a:solidFill>
                <a:latin typeface="Times New Roman" panose="02020603050405020304" pitchFamily="18" charset="0"/>
                <a:cs typeface="Times New Roman" panose="02020603050405020304" pitchFamily="18" charset="0"/>
              </a:rPr>
              <a:t>Nâng cao chất lượng sinh hoạt tổ/nhóm chuyên môn → nắm chắc chuẩn KT-KN</a:t>
            </a:r>
          </a:p>
          <a:p>
            <a:r>
              <a:rPr lang="vi-VN" sz="2200" dirty="0">
                <a:solidFill>
                  <a:srgbClr val="002060"/>
                </a:solidFill>
                <a:latin typeface="Times New Roman" panose="02020603050405020304" pitchFamily="18" charset="0"/>
                <a:cs typeface="Times New Roman" panose="02020603050405020304" pitchFamily="18" charset="0"/>
              </a:rPr>
              <a:t>Sinh hoạt chuyên môn theo </a:t>
            </a:r>
            <a:r>
              <a:rPr lang="vi-VN" sz="2200" b="1" dirty="0">
                <a:solidFill>
                  <a:srgbClr val="FF0000"/>
                </a:solidFill>
                <a:latin typeface="Times New Roman" panose="02020603050405020304" pitchFamily="18" charset="0"/>
                <a:cs typeface="Times New Roman" panose="02020603050405020304" pitchFamily="18" charset="0"/>
              </a:rPr>
              <a:t>nghiên cứu bài học</a:t>
            </a:r>
            <a:r>
              <a:rPr lang="vi-VN" sz="2200" dirty="0">
                <a:solidFill>
                  <a:srgbClr val="002060"/>
                </a:solidFill>
                <a:latin typeface="Times New Roman" panose="02020603050405020304" pitchFamily="18" charset="0"/>
                <a:cs typeface="Times New Roman" panose="02020603050405020304" pitchFamily="18" charset="0"/>
              </a:rPr>
              <a:t>; dự giờ, rút kinh nghiệm thường xuyên</a:t>
            </a:r>
          </a:p>
          <a:p>
            <a:r>
              <a:rPr lang="vi-VN" sz="2200" dirty="0">
                <a:solidFill>
                  <a:srgbClr val="002060"/>
                </a:solidFill>
                <a:latin typeface="Times New Roman" panose="02020603050405020304" pitchFamily="18" charset="0"/>
                <a:cs typeface="Times New Roman" panose="02020603050405020304" pitchFamily="18" charset="0"/>
              </a:rPr>
              <a:t>Đổi mới phương pháp: tăng cường PPDH tích cực, hướng dẫn tự học, sử dụng TBDH</a:t>
            </a:r>
          </a:p>
          <a:p>
            <a:r>
              <a:rPr lang="vi-VN" sz="2200" dirty="0">
                <a:solidFill>
                  <a:srgbClr val="002060"/>
                </a:solidFill>
                <a:latin typeface="Times New Roman" panose="02020603050405020304" pitchFamily="18" charset="0"/>
                <a:cs typeface="Times New Roman" panose="02020603050405020304" pitchFamily="18" charset="0"/>
              </a:rPr>
              <a:t>Tăng quyền tự chủ cho tổ chuyên môn trong xây dựng kế hoạch</a:t>
            </a:r>
          </a:p>
          <a:p>
            <a:r>
              <a:rPr lang="vi-VN" sz="2200" b="1" dirty="0">
                <a:solidFill>
                  <a:srgbClr val="FF0000"/>
                </a:solidFill>
                <a:latin typeface="Times New Roman" panose="02020603050405020304" pitchFamily="18" charset="0"/>
                <a:cs typeface="Times New Roman" panose="02020603050405020304" pitchFamily="18" charset="0"/>
              </a:rPr>
              <a:t>Tinh giản hồ sơ, sổ sách</a:t>
            </a:r>
            <a:r>
              <a:rPr lang="vi-VN" sz="2200" dirty="0">
                <a:solidFill>
                  <a:srgbClr val="FF0000"/>
                </a:solidFill>
                <a:latin typeface="Times New Roman" panose="02020603050405020304" pitchFamily="18" charset="0"/>
                <a:cs typeface="Times New Roman" panose="02020603050405020304" pitchFamily="18" charset="0"/>
              </a:rPr>
              <a:t> </a:t>
            </a:r>
            <a:r>
              <a:rPr lang="vi-VN" sz="2200" dirty="0">
                <a:solidFill>
                  <a:srgbClr val="002060"/>
                </a:solidFill>
                <a:latin typeface="Times New Roman" panose="02020603050405020304" pitchFamily="18" charset="0"/>
                <a:cs typeface="Times New Roman" panose="02020603050405020304" pitchFamily="18" charset="0"/>
              </a:rPr>
              <a:t>theo Chỉ thị 138/2019; đẩy mạnh </a:t>
            </a:r>
            <a:r>
              <a:rPr lang="vi-VN" sz="2200" b="1" dirty="0">
                <a:solidFill>
                  <a:srgbClr val="FF0000"/>
                </a:solidFill>
                <a:latin typeface="Times New Roman" panose="02020603050405020304" pitchFamily="18" charset="0"/>
                <a:cs typeface="Times New Roman" panose="02020603050405020304" pitchFamily="18" charset="0"/>
              </a:rPr>
              <a:t>CNTT trong quản lý</a:t>
            </a:r>
            <a:endParaRPr lang="vi-VN" sz="2200" dirty="0">
              <a:solidFill>
                <a:srgbClr val="FF0000"/>
              </a:solidFill>
              <a:latin typeface="Times New Roman" panose="02020603050405020304" pitchFamily="18" charset="0"/>
              <a:cs typeface="Times New Roman" panose="02020603050405020304" pitchFamily="18" charset="0"/>
            </a:endParaRPr>
          </a:p>
          <a:p>
            <a:pPr lvl="1"/>
            <a:r>
              <a:rPr lang="vi-VN" sz="2200" dirty="0">
                <a:solidFill>
                  <a:srgbClr val="002060"/>
                </a:solidFill>
                <a:latin typeface="Times New Roman" panose="02020603050405020304" pitchFamily="18" charset="0"/>
                <a:cs typeface="Times New Roman" panose="02020603050405020304" pitchFamily="18" charset="0"/>
              </a:rPr>
              <a:t>Hồ sơ điện tử, sổ điểm điện tử, học bạ điện tử</a:t>
            </a:r>
          </a:p>
          <a:p>
            <a:endParaRPr lang="vi-VN" sz="2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262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447DA-CCA6-3762-37EB-31CA2A3333EF}"/>
              </a:ext>
            </a:extLst>
          </p:cNvPr>
          <p:cNvSpPr>
            <a:spLocks noGrp="1"/>
          </p:cNvSpPr>
          <p:nvPr>
            <p:ph type="title"/>
          </p:nvPr>
        </p:nvSpPr>
        <p:spPr>
          <a:xfrm>
            <a:off x="522212" y="201385"/>
            <a:ext cx="8596668" cy="1320800"/>
          </a:xfrm>
        </p:spPr>
        <p:txBody>
          <a:bodyPr/>
          <a:lstStyle/>
          <a:p>
            <a:r>
              <a:rPr lang="vi-VN" b="1" dirty="0">
                <a:solidFill>
                  <a:srgbClr val="002060"/>
                </a:solidFill>
                <a:latin typeface="Times New Roman" panose="02020603050405020304" pitchFamily="18" charset="0"/>
                <a:cs typeface="Times New Roman" panose="02020603050405020304" pitchFamily="18" charset="0"/>
              </a:rPr>
              <a:t>ĐÀO TẠO, BỒI DƯỠNG </a:t>
            </a:r>
            <a:br>
              <a:rPr lang="en-US" b="1" dirty="0">
                <a:solidFill>
                  <a:srgbClr val="002060"/>
                </a:solidFill>
                <a:latin typeface="Times New Roman" panose="02020603050405020304" pitchFamily="18" charset="0"/>
                <a:cs typeface="Times New Roman" panose="02020603050405020304" pitchFamily="18" charset="0"/>
              </a:rPr>
            </a:br>
            <a:r>
              <a:rPr lang="vi-VN" b="1" dirty="0">
                <a:solidFill>
                  <a:srgbClr val="002060"/>
                </a:solidFill>
                <a:latin typeface="Times New Roman" panose="02020603050405020304" pitchFamily="18" charset="0"/>
                <a:cs typeface="Times New Roman" panose="02020603050405020304" pitchFamily="18" charset="0"/>
              </a:rPr>
              <a:t>THEO ĐỀ ÁN NGOẠI NGỮ 2080</a:t>
            </a:r>
          </a:p>
        </p:txBody>
      </p:sp>
      <p:sp>
        <p:nvSpPr>
          <p:cNvPr id="3" name="Content Placeholder 2">
            <a:extLst>
              <a:ext uri="{FF2B5EF4-FFF2-40B4-BE49-F238E27FC236}">
                <a16:creationId xmlns:a16="http://schemas.microsoft.com/office/drawing/2014/main" id="{FF136CBB-AE0E-54B4-731A-9489981BB8D5}"/>
              </a:ext>
            </a:extLst>
          </p:cNvPr>
          <p:cNvSpPr>
            <a:spLocks noGrp="1"/>
          </p:cNvSpPr>
          <p:nvPr>
            <p:ph idx="1"/>
          </p:nvPr>
        </p:nvSpPr>
        <p:spPr>
          <a:xfrm>
            <a:off x="522212" y="1522185"/>
            <a:ext cx="9062659" cy="3880773"/>
          </a:xfrm>
        </p:spPr>
        <p:txBody>
          <a:bodyPr>
            <a:noAutofit/>
          </a:bodyPr>
          <a:lstStyle/>
          <a:p>
            <a:r>
              <a:rPr lang="vi-VN" sz="2200" b="1" dirty="0">
                <a:solidFill>
                  <a:srgbClr val="FF0000"/>
                </a:solidFill>
                <a:latin typeface="Times New Roman" panose="02020603050405020304" pitchFamily="18" charset="0"/>
                <a:cs typeface="Times New Roman" panose="02020603050405020304" pitchFamily="18" charset="0"/>
              </a:rPr>
              <a:t>a) Thống kê, chuẩn hóa năng lực GV</a:t>
            </a:r>
            <a:endParaRPr lang="vi-VN" sz="2200" dirty="0">
              <a:solidFill>
                <a:srgbClr val="FF0000"/>
              </a:solidFill>
              <a:latin typeface="Times New Roman" panose="02020603050405020304" pitchFamily="18" charset="0"/>
              <a:cs typeface="Times New Roman" panose="02020603050405020304" pitchFamily="18" charset="0"/>
            </a:endParaRPr>
          </a:p>
          <a:p>
            <a:r>
              <a:rPr lang="vi-VN" sz="2200" dirty="0">
                <a:solidFill>
                  <a:srgbClr val="002060"/>
                </a:solidFill>
                <a:latin typeface="Times New Roman" panose="02020603050405020304" pitchFamily="18" charset="0"/>
                <a:cs typeface="Times New Roman" panose="02020603050405020304" pitchFamily="18" charset="0"/>
              </a:rPr>
              <a:t>Rà soát GV đạt chuẩn năng lực ngoại ngữ (IELTS ≥ 6.5).</a:t>
            </a:r>
          </a:p>
          <a:p>
            <a:r>
              <a:rPr lang="vi-VN" sz="2200" dirty="0">
                <a:solidFill>
                  <a:srgbClr val="002060"/>
                </a:solidFill>
                <a:latin typeface="Times New Roman" panose="02020603050405020304" pitchFamily="18" charset="0"/>
                <a:cs typeface="Times New Roman" panose="02020603050405020304" pitchFamily="18" charset="0"/>
              </a:rPr>
              <a:t>Bố trí GV vừa dạy vừa tham gia đào tạo nâng chuẩn hằng năm.</a:t>
            </a:r>
          </a:p>
          <a:p>
            <a:r>
              <a:rPr lang="vi-VN" sz="2200" dirty="0">
                <a:solidFill>
                  <a:srgbClr val="002060"/>
                </a:solidFill>
                <a:latin typeface="Times New Roman" panose="02020603050405020304" pitchFamily="18" charset="0"/>
                <a:cs typeface="Times New Roman" panose="02020603050405020304" pitchFamily="18" charset="0"/>
              </a:rPr>
              <a:t>Động viên GV dự thi IELTS ≥ 6.5 để đủ điều kiện tập huấn tại Úc.</a:t>
            </a:r>
          </a:p>
          <a:p>
            <a:r>
              <a:rPr lang="vi-VN" sz="2200" dirty="0">
                <a:solidFill>
                  <a:srgbClr val="002060"/>
                </a:solidFill>
                <a:latin typeface="Times New Roman" panose="02020603050405020304" pitchFamily="18" charset="0"/>
                <a:cs typeface="Times New Roman" panose="02020603050405020304" pitchFamily="18" charset="0"/>
              </a:rPr>
              <a:t>GV chưa đạt chuẩn: tự bồi dưỡng, thi IELTS để đạt chuẩn.</a:t>
            </a:r>
          </a:p>
          <a:p>
            <a:r>
              <a:rPr lang="vi-VN" sz="2200" b="1" dirty="0">
                <a:solidFill>
                  <a:srgbClr val="FF0000"/>
                </a:solidFill>
                <a:latin typeface="Times New Roman" panose="02020603050405020304" pitchFamily="18" charset="0"/>
                <a:cs typeface="Times New Roman" panose="02020603050405020304" pitchFamily="18" charset="0"/>
              </a:rPr>
              <a:t>b) Bồi dưỡng thường xuyên</a:t>
            </a:r>
            <a:endParaRPr lang="vi-VN" sz="2200" dirty="0">
              <a:solidFill>
                <a:srgbClr val="FF0000"/>
              </a:solidFill>
              <a:latin typeface="Times New Roman" panose="02020603050405020304" pitchFamily="18" charset="0"/>
              <a:cs typeface="Times New Roman" panose="02020603050405020304" pitchFamily="18" charset="0"/>
            </a:endParaRPr>
          </a:p>
          <a:p>
            <a:r>
              <a:rPr lang="vi-VN" sz="2200" dirty="0">
                <a:solidFill>
                  <a:srgbClr val="002060"/>
                </a:solidFill>
                <a:latin typeface="Times New Roman" panose="02020603050405020304" pitchFamily="18" charset="0"/>
                <a:cs typeface="Times New Roman" panose="02020603050405020304" pitchFamily="18" charset="0"/>
              </a:rPr>
              <a:t>Ôn luyện kiến thức, làm bài </a:t>
            </a:r>
            <a:r>
              <a:rPr lang="vi-VN" sz="2200" dirty="0" err="1">
                <a:solidFill>
                  <a:srgbClr val="002060"/>
                </a:solidFill>
                <a:latin typeface="Times New Roman" panose="02020603050405020304" pitchFamily="18" charset="0"/>
                <a:cs typeface="Times New Roman" panose="02020603050405020304" pitchFamily="18" charset="0"/>
              </a:rPr>
              <a:t>test</a:t>
            </a:r>
            <a:r>
              <a:rPr lang="vi-VN" sz="2200" dirty="0">
                <a:solidFill>
                  <a:srgbClr val="002060"/>
                </a:solidFill>
                <a:latin typeface="Times New Roman" panose="02020603050405020304" pitchFamily="18" charset="0"/>
                <a:cs typeface="Times New Roman" panose="02020603050405020304" pitchFamily="18" charset="0"/>
              </a:rPr>
              <a:t> theo chuẩn IELTS quốc tế.</a:t>
            </a:r>
          </a:p>
          <a:p>
            <a:r>
              <a:rPr lang="vi-VN" sz="2200" dirty="0">
                <a:solidFill>
                  <a:srgbClr val="002060"/>
                </a:solidFill>
                <a:latin typeface="Times New Roman" panose="02020603050405020304" pitchFamily="18" charset="0"/>
                <a:cs typeface="Times New Roman" panose="02020603050405020304" pitchFamily="18" charset="0"/>
              </a:rPr>
              <a:t>Tập huấn phương pháp dạy học đáp ứng CT 2018; kết hợp NXB triển khai SGK lớp 6–9.</a:t>
            </a:r>
          </a:p>
          <a:p>
            <a:r>
              <a:rPr lang="vi-VN" sz="2200" dirty="0">
                <a:solidFill>
                  <a:srgbClr val="002060"/>
                </a:solidFill>
                <a:latin typeface="Times New Roman" panose="02020603050405020304" pitchFamily="18" charset="0"/>
                <a:cs typeface="Times New Roman" panose="02020603050405020304" pitchFamily="18" charset="0"/>
              </a:rPr>
              <a:t>GV tham gia Hội thi GVDG cấp quận/huyện → được đề cử thi cấp TP.</a:t>
            </a:r>
          </a:p>
          <a:p>
            <a:r>
              <a:rPr lang="vi-VN" sz="2200" dirty="0">
                <a:solidFill>
                  <a:srgbClr val="002060"/>
                </a:solidFill>
                <a:latin typeface="Times New Roman" panose="02020603050405020304" pitchFamily="18" charset="0"/>
                <a:cs typeface="Times New Roman" panose="02020603050405020304" pitchFamily="18" charset="0"/>
              </a:rPr>
              <a:t>GV cốt cán: dự tập huấn, hội thảo chuyên môn Sở tổ chức; chia sẻ lại cho đơn vị.</a:t>
            </a:r>
          </a:p>
          <a:p>
            <a:endParaRPr lang="vi-VN" sz="2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32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FC35-81BC-7858-5E09-8D45EEBDFE6A}"/>
              </a:ext>
            </a:extLst>
          </p:cNvPr>
          <p:cNvSpPr>
            <a:spLocks noGrp="1"/>
          </p:cNvSpPr>
          <p:nvPr>
            <p:ph type="title"/>
          </p:nvPr>
        </p:nvSpPr>
        <p:spPr/>
        <p:txBody>
          <a:bodyPr/>
          <a:lstStyle/>
          <a:p>
            <a:r>
              <a:rPr lang="vi-VN" b="1" dirty="0">
                <a:solidFill>
                  <a:srgbClr val="002060"/>
                </a:solidFill>
                <a:latin typeface="Times New Roman" panose="02020603050405020304" pitchFamily="18" charset="0"/>
                <a:cs typeface="Times New Roman" panose="02020603050405020304" pitchFamily="18" charset="0"/>
              </a:rPr>
              <a:t>CÁC HOẠT ĐỘNG KHÁC</a:t>
            </a:r>
          </a:p>
        </p:txBody>
      </p:sp>
      <p:sp>
        <p:nvSpPr>
          <p:cNvPr id="3" name="Content Placeholder 2">
            <a:extLst>
              <a:ext uri="{FF2B5EF4-FFF2-40B4-BE49-F238E27FC236}">
                <a16:creationId xmlns:a16="http://schemas.microsoft.com/office/drawing/2014/main" id="{EAEA17EA-A29A-25DD-A252-A4B759BC21D7}"/>
              </a:ext>
            </a:extLst>
          </p:cNvPr>
          <p:cNvSpPr>
            <a:spLocks noGrp="1"/>
          </p:cNvSpPr>
          <p:nvPr>
            <p:ph idx="1"/>
          </p:nvPr>
        </p:nvSpPr>
        <p:spPr>
          <a:xfrm>
            <a:off x="489554" y="1270000"/>
            <a:ext cx="9732131" cy="3880773"/>
          </a:xfrm>
        </p:spPr>
        <p:txBody>
          <a:bodyPr>
            <a:noAutofit/>
          </a:bodyPr>
          <a:lstStyle/>
          <a:p>
            <a:r>
              <a:rPr lang="vi-VN" sz="2000" b="1" dirty="0">
                <a:solidFill>
                  <a:srgbClr val="FF0000"/>
                </a:solidFill>
                <a:latin typeface="Times New Roman" panose="02020603050405020304" pitchFamily="18" charset="0"/>
                <a:cs typeface="Times New Roman" panose="02020603050405020304" pitchFamily="18" charset="0"/>
              </a:rPr>
              <a:t>Dạy học bổ trợ ngoại ngữ:</a:t>
            </a:r>
          </a:p>
          <a:p>
            <a:pPr lvl="1"/>
            <a:r>
              <a:rPr lang="vi-VN" sz="2000" dirty="0">
                <a:solidFill>
                  <a:srgbClr val="002060"/>
                </a:solidFill>
                <a:latin typeface="Times New Roman" panose="02020603050405020304" pitchFamily="18" charset="0"/>
                <a:cs typeface="Times New Roman" panose="02020603050405020304" pitchFamily="18" charset="0"/>
              </a:rPr>
              <a:t>Thực hiện đúng chương trình &amp; kế hoạch đã đăng ký</a:t>
            </a:r>
          </a:p>
          <a:p>
            <a:pPr lvl="1"/>
            <a:r>
              <a:rPr lang="vi-VN" sz="2000" dirty="0">
                <a:solidFill>
                  <a:srgbClr val="002060"/>
                </a:solidFill>
                <a:latin typeface="Times New Roman" panose="02020603050405020304" pitchFamily="18" charset="0"/>
                <a:cs typeface="Times New Roman" panose="02020603050405020304" pitchFamily="18" charset="0"/>
              </a:rPr>
              <a:t>Dự giờ, góp ý, rút kinh nghiệm trong tổ/nhóm chuyên môn</a:t>
            </a:r>
          </a:p>
          <a:p>
            <a:pPr lvl="1"/>
            <a:r>
              <a:rPr lang="vi-VN" sz="2000" dirty="0">
                <a:solidFill>
                  <a:srgbClr val="002060"/>
                </a:solidFill>
                <a:latin typeface="Times New Roman" panose="02020603050405020304" pitchFamily="18" charset="0"/>
                <a:cs typeface="Times New Roman" panose="02020603050405020304" pitchFamily="18" charset="0"/>
              </a:rPr>
              <a:t>Chỉ áp dụng cho đơn vị đã được Sở &amp; UBND xã/phường phê duyệt</a:t>
            </a:r>
          </a:p>
          <a:p>
            <a:pPr lvl="1"/>
            <a:r>
              <a:rPr lang="vi-VN" sz="2000" dirty="0">
                <a:solidFill>
                  <a:srgbClr val="002060"/>
                </a:solidFill>
                <a:latin typeface="Times New Roman" panose="02020603050405020304" pitchFamily="18" charset="0"/>
                <a:cs typeface="Times New Roman" panose="02020603050405020304" pitchFamily="18" charset="0"/>
              </a:rPr>
              <a:t>Chú ý thủ tục pháp lý, báo cáo định kỳ về Sở GDĐT</a:t>
            </a:r>
          </a:p>
          <a:p>
            <a:r>
              <a:rPr lang="vi-VN" sz="2000" b="1" dirty="0">
                <a:solidFill>
                  <a:srgbClr val="FF0000"/>
                </a:solidFill>
                <a:latin typeface="Times New Roman" panose="02020603050405020304" pitchFamily="18" charset="0"/>
                <a:cs typeface="Times New Roman" panose="02020603050405020304" pitchFamily="18" charset="0"/>
              </a:rPr>
              <a:t>Thi học sinh giỏi:</a:t>
            </a:r>
            <a:endParaRPr lang="vi-VN" sz="2000" dirty="0">
              <a:solidFill>
                <a:srgbClr val="FF0000"/>
              </a:solidFill>
              <a:latin typeface="Times New Roman" panose="02020603050405020304" pitchFamily="18" charset="0"/>
              <a:cs typeface="Times New Roman" panose="02020603050405020304" pitchFamily="18" charset="0"/>
            </a:endParaRPr>
          </a:p>
          <a:p>
            <a:pPr lvl="1"/>
            <a:r>
              <a:rPr lang="vi-VN" sz="2000" dirty="0">
                <a:solidFill>
                  <a:srgbClr val="002060"/>
                </a:solidFill>
                <a:latin typeface="Times New Roman" panose="02020603050405020304" pitchFamily="18" charset="0"/>
                <a:cs typeface="Times New Roman" panose="02020603050405020304" pitchFamily="18" charset="0"/>
              </a:rPr>
              <a:t>Tổ chức thi HSG lớp 9 cấp Thành phố (2025–2026)</a:t>
            </a:r>
          </a:p>
          <a:p>
            <a:pPr lvl="1"/>
            <a:r>
              <a:rPr lang="vi-VN" sz="2000" dirty="0">
                <a:solidFill>
                  <a:srgbClr val="002060"/>
                </a:solidFill>
                <a:latin typeface="Times New Roman" panose="02020603050405020304" pitchFamily="18" charset="0"/>
                <a:cs typeface="Times New Roman" panose="02020603050405020304" pitchFamily="18" charset="0"/>
              </a:rPr>
              <a:t>Các trường, xã/phường tổ chức thi chọn đội tuyển</a:t>
            </a:r>
          </a:p>
          <a:p>
            <a:pPr lvl="1"/>
            <a:r>
              <a:rPr lang="vi-VN" sz="2000" dirty="0">
                <a:solidFill>
                  <a:srgbClr val="002060"/>
                </a:solidFill>
                <a:latin typeface="Times New Roman" panose="02020603050405020304" pitchFamily="18" charset="0"/>
                <a:cs typeface="Times New Roman" panose="02020603050405020304" pitchFamily="18" charset="0"/>
              </a:rPr>
              <a:t>CLB ngoại ngữ, CLB môn học yêu thích để phát hiện &amp; bồi dưỡng HSG lớp 6–8</a:t>
            </a:r>
          </a:p>
          <a:p>
            <a:pPr lvl="1"/>
            <a:r>
              <a:rPr lang="vi-VN" sz="2000" dirty="0">
                <a:solidFill>
                  <a:srgbClr val="002060"/>
                </a:solidFill>
                <a:latin typeface="Times New Roman" panose="02020603050405020304" pitchFamily="18" charset="0"/>
                <a:cs typeface="Times New Roman" panose="02020603050405020304" pitchFamily="18" charset="0"/>
              </a:rPr>
              <a:t>Động viên HS dự thi HSG TP &amp; </a:t>
            </a:r>
            <a:r>
              <a:rPr lang="vi-VN" sz="2000" dirty="0" err="1">
                <a:solidFill>
                  <a:srgbClr val="002060"/>
                </a:solidFill>
                <a:latin typeface="Times New Roman" panose="02020603050405020304" pitchFamily="18" charset="0"/>
                <a:cs typeface="Times New Roman" panose="02020603050405020304" pitchFamily="18" charset="0"/>
              </a:rPr>
              <a:t>Olympic</a:t>
            </a:r>
            <a:r>
              <a:rPr lang="vi-VN" sz="2000" dirty="0">
                <a:solidFill>
                  <a:srgbClr val="002060"/>
                </a:solidFill>
                <a:latin typeface="Times New Roman" panose="02020603050405020304" pitchFamily="18" charset="0"/>
                <a:cs typeface="Times New Roman" panose="02020603050405020304" pitchFamily="18" charset="0"/>
              </a:rPr>
              <a:t> theo hướng dẫn của Sở</a:t>
            </a:r>
          </a:p>
          <a:p>
            <a:r>
              <a:rPr lang="vi-VN" sz="2000" b="1" dirty="0">
                <a:solidFill>
                  <a:srgbClr val="FF0000"/>
                </a:solidFill>
                <a:latin typeface="Times New Roman" panose="02020603050405020304" pitchFamily="18" charset="0"/>
                <a:cs typeface="Times New Roman" panose="02020603050405020304" pitchFamily="18" charset="0"/>
              </a:rPr>
              <a:t>Làm đồ dùng dạy học:</a:t>
            </a:r>
            <a:endParaRPr lang="vi-VN" sz="2000" dirty="0">
              <a:solidFill>
                <a:srgbClr val="FF0000"/>
              </a:solidFill>
              <a:latin typeface="Times New Roman" panose="02020603050405020304" pitchFamily="18" charset="0"/>
              <a:cs typeface="Times New Roman" panose="02020603050405020304" pitchFamily="18" charset="0"/>
            </a:endParaRPr>
          </a:p>
          <a:p>
            <a:pPr lvl="1"/>
            <a:r>
              <a:rPr lang="vi-VN" sz="2000" dirty="0">
                <a:solidFill>
                  <a:srgbClr val="002060"/>
                </a:solidFill>
                <a:latin typeface="Times New Roman" panose="02020603050405020304" pitchFamily="18" charset="0"/>
                <a:cs typeface="Times New Roman" panose="02020603050405020304" pitchFamily="18" charset="0"/>
              </a:rPr>
              <a:t>Khuyến khích GV tự làm giáo cụ trực quan, đồ dùng phù hợp với điều kiện địa phương</a:t>
            </a:r>
          </a:p>
          <a:p>
            <a:endParaRPr lang="vi-VN"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85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84602" y="263872"/>
            <a:ext cx="7698383" cy="400050"/>
          </a:xfrm>
          <a:prstGeom prst="rect">
            <a:avLst/>
          </a:prstGeom>
          <a:noFill/>
          <a:ln/>
        </p:spPr>
        <p:txBody>
          <a:bodyPr wrap="none" lIns="0" tIns="0" rIns="0" bIns="0" rtlCol="0" anchor="t"/>
          <a:lstStyle/>
          <a:p>
            <a:pPr algn="ctr">
              <a:lnSpc>
                <a:spcPts val="3125"/>
              </a:lnSpc>
            </a:pPr>
            <a:r>
              <a:rPr lang="en-US" sz="2500" b="1" dirty="0" err="1">
                <a:solidFill>
                  <a:srgbClr val="091C53"/>
                </a:solidFill>
                <a:latin typeface="Times New Roman" panose="02020603050405020304" pitchFamily="18" charset="0"/>
                <a:ea typeface="Instrument Sans Semi Bold" pitchFamily="34" charset="-122"/>
                <a:cs typeface="Times New Roman" panose="02020603050405020304" pitchFamily="18" charset="0"/>
              </a:rPr>
              <a:t>DỰ</a:t>
            </a:r>
            <a:r>
              <a:rPr lang="en-US" sz="2500" b="1" dirty="0">
                <a:solidFill>
                  <a:srgbClr val="091C53"/>
                </a:solidFill>
                <a:latin typeface="Times New Roman" panose="02020603050405020304" pitchFamily="18" charset="0"/>
                <a:ea typeface="Instrument Sans Semi Bold" pitchFamily="34" charset="-122"/>
                <a:cs typeface="Times New Roman" panose="02020603050405020304" pitchFamily="18" charset="0"/>
              </a:rPr>
              <a:t> </a:t>
            </a:r>
            <a:r>
              <a:rPr lang="en-US" sz="2500" b="1" dirty="0" err="1">
                <a:solidFill>
                  <a:srgbClr val="091C53"/>
                </a:solidFill>
                <a:latin typeface="Times New Roman" panose="02020603050405020304" pitchFamily="18" charset="0"/>
                <a:ea typeface="Instrument Sans Semi Bold" pitchFamily="34" charset="-122"/>
                <a:cs typeface="Times New Roman" panose="02020603050405020304" pitchFamily="18" charset="0"/>
              </a:rPr>
              <a:t>KIẾN</a:t>
            </a:r>
            <a:r>
              <a:rPr lang="en-US" sz="2500" b="1" dirty="0">
                <a:solidFill>
                  <a:srgbClr val="091C53"/>
                </a:solidFill>
                <a:latin typeface="Times New Roman" panose="02020603050405020304" pitchFamily="18" charset="0"/>
                <a:ea typeface="Instrument Sans Semi Bold" pitchFamily="34" charset="-122"/>
                <a:cs typeface="Times New Roman" panose="02020603050405020304" pitchFamily="18" charset="0"/>
              </a:rPr>
              <a:t> </a:t>
            </a:r>
            <a:r>
              <a:rPr lang="en-US" sz="2500" b="1" dirty="0" err="1">
                <a:solidFill>
                  <a:srgbClr val="091C53"/>
                </a:solidFill>
                <a:latin typeface="Times New Roman" panose="02020603050405020304" pitchFamily="18" charset="0"/>
                <a:ea typeface="Instrument Sans Semi Bold" pitchFamily="34" charset="-122"/>
                <a:cs typeface="Times New Roman" panose="02020603050405020304" pitchFamily="18" charset="0"/>
              </a:rPr>
              <a:t>LỊCH</a:t>
            </a:r>
            <a:r>
              <a:rPr lang="en-US" sz="2500" b="1" dirty="0">
                <a:solidFill>
                  <a:srgbClr val="091C53"/>
                </a:solidFill>
                <a:latin typeface="Times New Roman" panose="02020603050405020304" pitchFamily="18" charset="0"/>
                <a:ea typeface="Instrument Sans Semi Bold" pitchFamily="34" charset="-122"/>
                <a:cs typeface="Times New Roman" panose="02020603050405020304" pitchFamily="18" charset="0"/>
              </a:rPr>
              <a:t> TRIỂN KHAI TIẾNG ANH NĂM HỌC 2025–2026</a:t>
            </a:r>
            <a:endParaRPr lang="en-US" sz="2500" b="1" dirty="0">
              <a:latin typeface="Times New Roman" panose="02020603050405020304" pitchFamily="18" charset="0"/>
              <a:cs typeface="Times New Roman" panose="02020603050405020304" pitchFamily="18" charset="0"/>
            </a:endParaRPr>
          </a:p>
        </p:txBody>
      </p:sp>
      <p:grpSp>
        <p:nvGrpSpPr>
          <p:cNvPr id="40" name="Group 39">
            <a:extLst>
              <a:ext uri="{FF2B5EF4-FFF2-40B4-BE49-F238E27FC236}">
                <a16:creationId xmlns:a16="http://schemas.microsoft.com/office/drawing/2014/main" id="{EB44AE5C-1798-1EA2-79D3-5959D82817CF}"/>
              </a:ext>
            </a:extLst>
          </p:cNvPr>
          <p:cNvGrpSpPr/>
          <p:nvPr/>
        </p:nvGrpSpPr>
        <p:grpSpPr>
          <a:xfrm>
            <a:off x="-92132" y="1037976"/>
            <a:ext cx="11305382" cy="5534024"/>
            <a:chOff x="438547" y="970658"/>
            <a:chExt cx="11305382" cy="5534024"/>
          </a:xfrm>
        </p:grpSpPr>
        <p:sp>
          <p:nvSpPr>
            <p:cNvPr id="3" name="Text 1"/>
            <p:cNvSpPr/>
            <p:nvPr/>
          </p:nvSpPr>
          <p:spPr>
            <a:xfrm>
              <a:off x="438547" y="970658"/>
              <a:ext cx="11295856" cy="204788"/>
            </a:xfrm>
            <a:prstGeom prst="rect">
              <a:avLst/>
            </a:prstGeom>
            <a:noFill/>
            <a:ln/>
          </p:spPr>
          <p:txBody>
            <a:bodyPr wrap="none" lIns="0" tIns="0" rIns="0" bIns="0" rtlCol="0" anchor="t"/>
            <a:lstStyle/>
            <a:p>
              <a:pPr algn="ctr">
                <a:lnSpc>
                  <a:spcPts val="1583"/>
                </a:lnSpc>
              </a:pP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Dưới </a:t>
              </a: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đây</a:t>
              </a: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 </a:t>
              </a: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là</a:t>
              </a: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 </a:t>
              </a: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dự</a:t>
              </a: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 </a:t>
              </a: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kiến</a:t>
              </a: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 </a:t>
              </a: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lịch</a:t>
              </a: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 trình các hoạt động và kỳ thi quan trọng trong năm học 2025–2026.</a:t>
              </a:r>
              <a:endParaRPr lang="en-US" sz="1600" b="1" dirty="0">
                <a:latin typeface="Times New Roman" panose="02020603050405020304" pitchFamily="18" charset="0"/>
                <a:cs typeface="Times New Roman" panose="02020603050405020304" pitchFamily="18" charset="0"/>
              </a:endParaRPr>
            </a:p>
          </p:txBody>
        </p:sp>
        <p:sp>
          <p:nvSpPr>
            <p:cNvPr id="4" name="Shape 2"/>
            <p:cNvSpPr/>
            <p:nvPr/>
          </p:nvSpPr>
          <p:spPr>
            <a:xfrm>
              <a:off x="6086475" y="1358007"/>
              <a:ext cx="19050" cy="5146675"/>
            </a:xfrm>
            <a:prstGeom prst="roundRect">
              <a:avLst>
                <a:gd name="adj" fmla="val 604880"/>
              </a:avLst>
            </a:prstGeom>
            <a:solidFill>
              <a:srgbClr val="B4CCE3"/>
            </a:solidFill>
            <a:ln/>
          </p:spPr>
          <p:txBody>
            <a:bodyPr/>
            <a:lstStyle/>
            <a:p>
              <a:endParaRPr lang="vi-VN" sz="2800" b="1">
                <a:latin typeface="Times New Roman" panose="02020603050405020304" pitchFamily="18" charset="0"/>
                <a:cs typeface="Times New Roman" panose="02020603050405020304" pitchFamily="18" charset="0"/>
              </a:endParaRPr>
            </a:p>
          </p:txBody>
        </p:sp>
        <p:sp>
          <p:nvSpPr>
            <p:cNvPr id="5" name="Shape 3"/>
            <p:cNvSpPr/>
            <p:nvPr/>
          </p:nvSpPr>
          <p:spPr>
            <a:xfrm>
              <a:off x="5586959" y="1492448"/>
              <a:ext cx="384076" cy="19050"/>
            </a:xfrm>
            <a:prstGeom prst="roundRect">
              <a:avLst>
                <a:gd name="adj" fmla="val 604880"/>
              </a:avLst>
            </a:prstGeom>
            <a:solidFill>
              <a:srgbClr val="B4CCE3"/>
            </a:solidFill>
            <a:ln/>
          </p:spPr>
          <p:txBody>
            <a:bodyPr/>
            <a:lstStyle/>
            <a:p>
              <a:endParaRPr lang="vi-VN" sz="2800" b="1">
                <a:latin typeface="Times New Roman" panose="02020603050405020304" pitchFamily="18" charset="0"/>
                <a:cs typeface="Times New Roman" panose="02020603050405020304" pitchFamily="18" charset="0"/>
              </a:endParaRPr>
            </a:p>
          </p:txBody>
        </p:sp>
        <p:sp>
          <p:nvSpPr>
            <p:cNvPr id="6" name="Shape 4"/>
            <p:cNvSpPr/>
            <p:nvPr/>
          </p:nvSpPr>
          <p:spPr>
            <a:xfrm>
              <a:off x="5951984" y="1358007"/>
              <a:ext cx="288032" cy="288032"/>
            </a:xfrm>
            <a:prstGeom prst="roundRect">
              <a:avLst>
                <a:gd name="adj" fmla="val 40006"/>
              </a:avLst>
            </a:prstGeom>
            <a:solidFill>
              <a:srgbClr val="CEE6FD"/>
            </a:solidFill>
            <a:ln/>
          </p:spPr>
          <p:txBody>
            <a:bodyPr/>
            <a:lstStyle/>
            <a:p>
              <a:endParaRPr lang="vi-VN" sz="2800" b="1">
                <a:latin typeface="Times New Roman" panose="02020603050405020304" pitchFamily="18" charset="0"/>
                <a:cs typeface="Times New Roman" panose="02020603050405020304" pitchFamily="18" charset="0"/>
              </a:endParaRPr>
            </a:p>
          </p:txBody>
        </p:sp>
        <p:sp>
          <p:nvSpPr>
            <p:cNvPr id="7" name="Text 5"/>
            <p:cNvSpPr/>
            <p:nvPr/>
          </p:nvSpPr>
          <p:spPr>
            <a:xfrm>
              <a:off x="5999957" y="1381968"/>
              <a:ext cx="191988" cy="240010"/>
            </a:xfrm>
            <a:prstGeom prst="rect">
              <a:avLst/>
            </a:prstGeom>
            <a:noFill/>
            <a:ln/>
          </p:spPr>
          <p:txBody>
            <a:bodyPr wrap="none" lIns="0" tIns="0" rIns="0" bIns="0" rtlCol="0" anchor="t"/>
            <a:lstStyle/>
            <a:p>
              <a:pPr algn="ctr">
                <a:lnSpc>
                  <a:spcPts val="1500"/>
                </a:lnSpc>
              </a:pPr>
              <a:r>
                <a:rPr lang="en-US" sz="2800" b="1" dirty="0">
                  <a:solidFill>
                    <a:srgbClr val="1E3063"/>
                  </a:solidFill>
                  <a:latin typeface="Times New Roman" panose="02020603050405020304" pitchFamily="18" charset="0"/>
                  <a:ea typeface="Instrument Sans Semi Bold" pitchFamily="34" charset="-122"/>
                  <a:cs typeface="Times New Roman" panose="02020603050405020304" pitchFamily="18" charset="0"/>
                </a:rPr>
                <a:t>1</a:t>
              </a:r>
              <a:endParaRPr lang="en-US" sz="2800" b="1" dirty="0">
                <a:latin typeface="Times New Roman" panose="02020603050405020304" pitchFamily="18" charset="0"/>
                <a:cs typeface="Times New Roman" panose="02020603050405020304" pitchFamily="18" charset="0"/>
              </a:endParaRPr>
            </a:p>
          </p:txBody>
        </p:sp>
        <p:sp>
          <p:nvSpPr>
            <p:cNvPr id="8" name="Text 6"/>
            <p:cNvSpPr/>
            <p:nvPr/>
          </p:nvSpPr>
          <p:spPr>
            <a:xfrm>
              <a:off x="3855443" y="1401961"/>
              <a:ext cx="1600398" cy="200025"/>
            </a:xfrm>
            <a:prstGeom prst="rect">
              <a:avLst/>
            </a:prstGeom>
            <a:noFill/>
            <a:ln/>
          </p:spPr>
          <p:txBody>
            <a:bodyPr wrap="none" lIns="0" tIns="0" rIns="0" bIns="0" rtlCol="0" anchor="t"/>
            <a:lstStyle/>
            <a:p>
              <a:pPr algn="r">
                <a:lnSpc>
                  <a:spcPts val="1542"/>
                </a:lnSpc>
              </a:pPr>
              <a:r>
                <a:rPr lang="en-US" sz="2400" b="1" dirty="0">
                  <a:solidFill>
                    <a:srgbClr val="FF0000"/>
                  </a:solidFill>
                  <a:latin typeface="Times New Roman" panose="02020603050405020304" pitchFamily="18" charset="0"/>
                  <a:ea typeface="Instrument Sans Semi Bold" pitchFamily="34" charset="-122"/>
                  <a:cs typeface="Times New Roman" panose="02020603050405020304" pitchFamily="18" charset="0"/>
                </a:rPr>
                <a:t>Tháng 9/2025</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Text 7"/>
            <p:cNvSpPr/>
            <p:nvPr/>
          </p:nvSpPr>
          <p:spPr>
            <a:xfrm>
              <a:off x="448072" y="1678782"/>
              <a:ext cx="5007769" cy="204788"/>
            </a:xfrm>
            <a:prstGeom prst="rect">
              <a:avLst/>
            </a:prstGeom>
            <a:noFill/>
            <a:ln/>
          </p:spPr>
          <p:txBody>
            <a:bodyPr wrap="none" lIns="0" tIns="0" rIns="0" bIns="0" rtlCol="0" anchor="t"/>
            <a:lstStyle/>
            <a:p>
              <a:pPr algn="r">
                <a:lnSpc>
                  <a:spcPts val="1583"/>
                </a:lnSpc>
              </a:pP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Hướng dẫn Hội thi GV dạy giỏi Tiếng Anh.</a:t>
              </a:r>
              <a:endParaRPr lang="en-US" sz="1600" b="1" dirty="0">
                <a:latin typeface="Times New Roman" panose="02020603050405020304" pitchFamily="18" charset="0"/>
                <a:cs typeface="Times New Roman" panose="02020603050405020304" pitchFamily="18" charset="0"/>
              </a:endParaRPr>
            </a:p>
          </p:txBody>
        </p:sp>
        <p:sp>
          <p:nvSpPr>
            <p:cNvPr id="10" name="Shape 8"/>
            <p:cNvSpPr/>
            <p:nvPr/>
          </p:nvSpPr>
          <p:spPr>
            <a:xfrm>
              <a:off x="6220966" y="2260501"/>
              <a:ext cx="384076" cy="19050"/>
            </a:xfrm>
            <a:prstGeom prst="roundRect">
              <a:avLst>
                <a:gd name="adj" fmla="val 604880"/>
              </a:avLst>
            </a:prstGeom>
            <a:solidFill>
              <a:srgbClr val="B4CCE3"/>
            </a:solidFill>
            <a:ln/>
          </p:spPr>
          <p:txBody>
            <a:bodyPr/>
            <a:lstStyle/>
            <a:p>
              <a:endParaRPr lang="vi-VN" sz="2800" b="1">
                <a:latin typeface="Times New Roman" panose="02020603050405020304" pitchFamily="18" charset="0"/>
                <a:cs typeface="Times New Roman" panose="02020603050405020304" pitchFamily="18" charset="0"/>
              </a:endParaRPr>
            </a:p>
          </p:txBody>
        </p:sp>
        <p:sp>
          <p:nvSpPr>
            <p:cNvPr id="11" name="Shape 9"/>
            <p:cNvSpPr/>
            <p:nvPr/>
          </p:nvSpPr>
          <p:spPr>
            <a:xfrm>
              <a:off x="5951984" y="2126059"/>
              <a:ext cx="288032" cy="288032"/>
            </a:xfrm>
            <a:prstGeom prst="roundRect">
              <a:avLst>
                <a:gd name="adj" fmla="val 40006"/>
              </a:avLst>
            </a:prstGeom>
            <a:solidFill>
              <a:srgbClr val="CEE6FD"/>
            </a:solidFill>
            <a:ln/>
          </p:spPr>
          <p:txBody>
            <a:bodyPr/>
            <a:lstStyle/>
            <a:p>
              <a:endParaRPr lang="vi-VN" sz="2800" b="1">
                <a:latin typeface="Times New Roman" panose="02020603050405020304" pitchFamily="18" charset="0"/>
                <a:cs typeface="Times New Roman" panose="02020603050405020304" pitchFamily="18" charset="0"/>
              </a:endParaRPr>
            </a:p>
          </p:txBody>
        </p:sp>
        <p:sp>
          <p:nvSpPr>
            <p:cNvPr id="12" name="Text 10"/>
            <p:cNvSpPr/>
            <p:nvPr/>
          </p:nvSpPr>
          <p:spPr>
            <a:xfrm>
              <a:off x="5999957" y="2150021"/>
              <a:ext cx="191988" cy="240010"/>
            </a:xfrm>
            <a:prstGeom prst="rect">
              <a:avLst/>
            </a:prstGeom>
            <a:noFill/>
            <a:ln/>
          </p:spPr>
          <p:txBody>
            <a:bodyPr wrap="none" lIns="0" tIns="0" rIns="0" bIns="0" rtlCol="0" anchor="t"/>
            <a:lstStyle/>
            <a:p>
              <a:pPr algn="ctr">
                <a:lnSpc>
                  <a:spcPts val="1500"/>
                </a:lnSpc>
              </a:pPr>
              <a:r>
                <a:rPr lang="en-US" sz="2800" b="1" dirty="0">
                  <a:solidFill>
                    <a:srgbClr val="1E3063"/>
                  </a:solidFill>
                  <a:latin typeface="Times New Roman" panose="02020603050405020304" pitchFamily="18" charset="0"/>
                  <a:ea typeface="Instrument Sans Semi Bold" pitchFamily="34" charset="-122"/>
                  <a:cs typeface="Times New Roman" panose="02020603050405020304" pitchFamily="18" charset="0"/>
                </a:rPr>
                <a:t>2</a:t>
              </a:r>
              <a:endParaRPr lang="en-US" sz="2800" b="1" dirty="0">
                <a:latin typeface="Times New Roman" panose="02020603050405020304" pitchFamily="18" charset="0"/>
                <a:cs typeface="Times New Roman" panose="02020603050405020304" pitchFamily="18" charset="0"/>
              </a:endParaRPr>
            </a:p>
          </p:txBody>
        </p:sp>
        <p:sp>
          <p:nvSpPr>
            <p:cNvPr id="13" name="Text 11"/>
            <p:cNvSpPr/>
            <p:nvPr/>
          </p:nvSpPr>
          <p:spPr>
            <a:xfrm>
              <a:off x="6736159" y="2170013"/>
              <a:ext cx="1600398" cy="200025"/>
            </a:xfrm>
            <a:prstGeom prst="rect">
              <a:avLst/>
            </a:prstGeom>
            <a:noFill/>
            <a:ln/>
          </p:spPr>
          <p:txBody>
            <a:bodyPr wrap="none" lIns="0" tIns="0" rIns="0" bIns="0" rtlCol="0" anchor="t"/>
            <a:lstStyle/>
            <a:p>
              <a:pPr>
                <a:lnSpc>
                  <a:spcPts val="1542"/>
                </a:lnSpc>
              </a:pPr>
              <a:r>
                <a:rPr lang="en-US" sz="2400" b="1" dirty="0">
                  <a:solidFill>
                    <a:srgbClr val="FF0000"/>
                  </a:solidFill>
                  <a:latin typeface="Times New Roman" panose="02020603050405020304" pitchFamily="18" charset="0"/>
                  <a:ea typeface="Instrument Sans Semi Bold" pitchFamily="34" charset="-122"/>
                  <a:cs typeface="Times New Roman" panose="02020603050405020304" pitchFamily="18" charset="0"/>
                </a:rPr>
                <a:t>Tháng 10/2025</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4" name="Text 12"/>
            <p:cNvSpPr/>
            <p:nvPr/>
          </p:nvSpPr>
          <p:spPr>
            <a:xfrm>
              <a:off x="6736160" y="2446834"/>
              <a:ext cx="5007769" cy="204788"/>
            </a:xfrm>
            <a:prstGeom prst="rect">
              <a:avLst/>
            </a:prstGeom>
            <a:noFill/>
            <a:ln/>
          </p:spPr>
          <p:txBody>
            <a:bodyPr wrap="none" lIns="0" tIns="0" rIns="0" bIns="0" rtlCol="0" anchor="t"/>
            <a:lstStyle/>
            <a:p>
              <a:pPr>
                <a:lnSpc>
                  <a:spcPts val="1583"/>
                </a:lnSpc>
              </a:pP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Hội thi GV dạy giỏi cấp Thành </a:t>
              </a: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phố</a:t>
              </a:r>
              <a:endParaRPr lang="en-US" sz="1600" b="1" dirty="0">
                <a:latin typeface="Times New Roman" panose="02020603050405020304" pitchFamily="18" charset="0"/>
                <a:cs typeface="Times New Roman" panose="02020603050405020304" pitchFamily="18" charset="0"/>
              </a:endParaRPr>
            </a:p>
          </p:txBody>
        </p:sp>
        <p:sp>
          <p:nvSpPr>
            <p:cNvPr id="15" name="Shape 13"/>
            <p:cNvSpPr/>
            <p:nvPr/>
          </p:nvSpPr>
          <p:spPr>
            <a:xfrm>
              <a:off x="5586959" y="2922588"/>
              <a:ext cx="384076" cy="19050"/>
            </a:xfrm>
            <a:prstGeom prst="roundRect">
              <a:avLst>
                <a:gd name="adj" fmla="val 604880"/>
              </a:avLst>
            </a:prstGeom>
            <a:solidFill>
              <a:srgbClr val="B4CCE3"/>
            </a:solidFill>
            <a:ln/>
          </p:spPr>
          <p:txBody>
            <a:bodyPr/>
            <a:lstStyle/>
            <a:p>
              <a:endParaRPr lang="vi-VN" sz="2800" b="1">
                <a:latin typeface="Times New Roman" panose="02020603050405020304" pitchFamily="18" charset="0"/>
                <a:cs typeface="Times New Roman" panose="02020603050405020304" pitchFamily="18" charset="0"/>
              </a:endParaRPr>
            </a:p>
          </p:txBody>
        </p:sp>
        <p:sp>
          <p:nvSpPr>
            <p:cNvPr id="16" name="Shape 14"/>
            <p:cNvSpPr/>
            <p:nvPr/>
          </p:nvSpPr>
          <p:spPr>
            <a:xfrm>
              <a:off x="5951984" y="2788146"/>
              <a:ext cx="288032" cy="288032"/>
            </a:xfrm>
            <a:prstGeom prst="roundRect">
              <a:avLst>
                <a:gd name="adj" fmla="val 40006"/>
              </a:avLst>
            </a:prstGeom>
            <a:solidFill>
              <a:srgbClr val="CEE6FD"/>
            </a:solidFill>
            <a:ln/>
          </p:spPr>
          <p:txBody>
            <a:bodyPr/>
            <a:lstStyle/>
            <a:p>
              <a:endParaRPr lang="vi-VN" sz="2800" b="1">
                <a:latin typeface="Times New Roman" panose="02020603050405020304" pitchFamily="18" charset="0"/>
                <a:cs typeface="Times New Roman" panose="02020603050405020304" pitchFamily="18" charset="0"/>
              </a:endParaRPr>
            </a:p>
          </p:txBody>
        </p:sp>
        <p:sp>
          <p:nvSpPr>
            <p:cNvPr id="17" name="Text 15"/>
            <p:cNvSpPr/>
            <p:nvPr/>
          </p:nvSpPr>
          <p:spPr>
            <a:xfrm>
              <a:off x="5999957" y="2812108"/>
              <a:ext cx="191988" cy="240010"/>
            </a:xfrm>
            <a:prstGeom prst="rect">
              <a:avLst/>
            </a:prstGeom>
            <a:noFill/>
            <a:ln/>
          </p:spPr>
          <p:txBody>
            <a:bodyPr wrap="none" lIns="0" tIns="0" rIns="0" bIns="0" rtlCol="0" anchor="t"/>
            <a:lstStyle/>
            <a:p>
              <a:pPr algn="ctr">
                <a:lnSpc>
                  <a:spcPts val="1500"/>
                </a:lnSpc>
              </a:pPr>
              <a:r>
                <a:rPr lang="en-US" sz="2800" b="1" dirty="0">
                  <a:solidFill>
                    <a:srgbClr val="1E3063"/>
                  </a:solidFill>
                  <a:latin typeface="Times New Roman" panose="02020603050405020304" pitchFamily="18" charset="0"/>
                  <a:ea typeface="Instrument Sans Semi Bold" pitchFamily="34" charset="-122"/>
                  <a:cs typeface="Times New Roman" panose="02020603050405020304" pitchFamily="18" charset="0"/>
                </a:rPr>
                <a:t>3</a:t>
              </a:r>
              <a:endParaRPr lang="en-US" sz="2800" b="1" dirty="0">
                <a:latin typeface="Times New Roman" panose="02020603050405020304" pitchFamily="18" charset="0"/>
                <a:cs typeface="Times New Roman" panose="02020603050405020304" pitchFamily="18" charset="0"/>
              </a:endParaRPr>
            </a:p>
          </p:txBody>
        </p:sp>
        <p:sp>
          <p:nvSpPr>
            <p:cNvPr id="18" name="Text 16"/>
            <p:cNvSpPr/>
            <p:nvPr/>
          </p:nvSpPr>
          <p:spPr>
            <a:xfrm>
              <a:off x="3855443" y="2832100"/>
              <a:ext cx="1600398" cy="200025"/>
            </a:xfrm>
            <a:prstGeom prst="rect">
              <a:avLst/>
            </a:prstGeom>
            <a:noFill/>
            <a:ln/>
          </p:spPr>
          <p:txBody>
            <a:bodyPr wrap="none" lIns="0" tIns="0" rIns="0" bIns="0" rtlCol="0" anchor="t"/>
            <a:lstStyle/>
            <a:p>
              <a:pPr algn="r">
                <a:lnSpc>
                  <a:spcPts val="1542"/>
                </a:lnSpc>
              </a:pPr>
              <a:r>
                <a:rPr lang="en-US" sz="2400" b="1" dirty="0" err="1">
                  <a:solidFill>
                    <a:srgbClr val="FF0000"/>
                  </a:solidFill>
                  <a:latin typeface="Times New Roman" panose="02020603050405020304" pitchFamily="18" charset="0"/>
                  <a:ea typeface="Instrument Sans Semi Bold" pitchFamily="34" charset="-122"/>
                  <a:cs typeface="Times New Roman" panose="02020603050405020304" pitchFamily="18" charset="0"/>
                </a:rPr>
                <a:t>Tháng</a:t>
              </a:r>
              <a:r>
                <a:rPr lang="en-US" sz="2400" b="1" dirty="0">
                  <a:solidFill>
                    <a:srgbClr val="FF0000"/>
                  </a:solidFill>
                  <a:latin typeface="Times New Roman" panose="02020603050405020304" pitchFamily="18" charset="0"/>
                  <a:ea typeface="Instrument Sans Semi Bold" pitchFamily="34" charset="-122"/>
                  <a:cs typeface="Times New Roman" panose="02020603050405020304" pitchFamily="18" charset="0"/>
                </a:rPr>
                <a:t> 10 - 11/2025</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9" name="Text 17"/>
            <p:cNvSpPr/>
            <p:nvPr/>
          </p:nvSpPr>
          <p:spPr>
            <a:xfrm>
              <a:off x="448072" y="3108920"/>
              <a:ext cx="5007769" cy="204788"/>
            </a:xfrm>
            <a:prstGeom prst="rect">
              <a:avLst/>
            </a:prstGeom>
            <a:noFill/>
            <a:ln/>
          </p:spPr>
          <p:txBody>
            <a:bodyPr wrap="none" lIns="0" tIns="0" rIns="0" bIns="0" rtlCol="0" anchor="t"/>
            <a:lstStyle/>
            <a:p>
              <a:pPr algn="r">
                <a:lnSpc>
                  <a:spcPts val="1583"/>
                </a:lnSpc>
              </a:pP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Dự</a:t>
              </a: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 </a:t>
              </a: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kiến</a:t>
              </a: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 Thi HSG </a:t>
              </a: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cấp</a:t>
              </a: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 </a:t>
              </a: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phường</a:t>
              </a: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 </a:t>
              </a: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xã</a:t>
              </a:r>
              <a:endParaRPr lang="en-US" sz="1600" b="1" dirty="0">
                <a:latin typeface="Times New Roman" panose="02020603050405020304" pitchFamily="18" charset="0"/>
                <a:cs typeface="Times New Roman" panose="02020603050405020304" pitchFamily="18" charset="0"/>
              </a:endParaRPr>
            </a:p>
          </p:txBody>
        </p:sp>
        <p:sp>
          <p:nvSpPr>
            <p:cNvPr id="20" name="Shape 18"/>
            <p:cNvSpPr/>
            <p:nvPr/>
          </p:nvSpPr>
          <p:spPr>
            <a:xfrm>
              <a:off x="6220966" y="3584674"/>
              <a:ext cx="384076" cy="19050"/>
            </a:xfrm>
            <a:prstGeom prst="roundRect">
              <a:avLst>
                <a:gd name="adj" fmla="val 604880"/>
              </a:avLst>
            </a:prstGeom>
            <a:solidFill>
              <a:srgbClr val="B4CCE3"/>
            </a:solidFill>
            <a:ln/>
          </p:spPr>
          <p:txBody>
            <a:bodyPr/>
            <a:lstStyle/>
            <a:p>
              <a:endParaRPr lang="vi-VN" sz="2800" b="1">
                <a:latin typeface="Times New Roman" panose="02020603050405020304" pitchFamily="18" charset="0"/>
                <a:cs typeface="Times New Roman" panose="02020603050405020304" pitchFamily="18" charset="0"/>
              </a:endParaRPr>
            </a:p>
          </p:txBody>
        </p:sp>
        <p:sp>
          <p:nvSpPr>
            <p:cNvPr id="21" name="Shape 19"/>
            <p:cNvSpPr/>
            <p:nvPr/>
          </p:nvSpPr>
          <p:spPr>
            <a:xfrm>
              <a:off x="5951984" y="3450232"/>
              <a:ext cx="288032" cy="288032"/>
            </a:xfrm>
            <a:prstGeom prst="roundRect">
              <a:avLst>
                <a:gd name="adj" fmla="val 40006"/>
              </a:avLst>
            </a:prstGeom>
            <a:solidFill>
              <a:srgbClr val="CEE6FD"/>
            </a:solidFill>
            <a:ln/>
          </p:spPr>
          <p:txBody>
            <a:bodyPr/>
            <a:lstStyle/>
            <a:p>
              <a:endParaRPr lang="vi-VN" sz="2800" b="1">
                <a:latin typeface="Times New Roman" panose="02020603050405020304" pitchFamily="18" charset="0"/>
                <a:cs typeface="Times New Roman" panose="02020603050405020304" pitchFamily="18" charset="0"/>
              </a:endParaRPr>
            </a:p>
          </p:txBody>
        </p:sp>
        <p:sp>
          <p:nvSpPr>
            <p:cNvPr id="22" name="Text 20"/>
            <p:cNvSpPr/>
            <p:nvPr/>
          </p:nvSpPr>
          <p:spPr>
            <a:xfrm>
              <a:off x="5999957" y="3474194"/>
              <a:ext cx="191988" cy="240010"/>
            </a:xfrm>
            <a:prstGeom prst="rect">
              <a:avLst/>
            </a:prstGeom>
            <a:noFill/>
            <a:ln/>
          </p:spPr>
          <p:txBody>
            <a:bodyPr wrap="none" lIns="0" tIns="0" rIns="0" bIns="0" rtlCol="0" anchor="t"/>
            <a:lstStyle/>
            <a:p>
              <a:pPr algn="ctr">
                <a:lnSpc>
                  <a:spcPts val="1500"/>
                </a:lnSpc>
              </a:pPr>
              <a:r>
                <a:rPr lang="en-US" sz="2800" b="1" dirty="0">
                  <a:solidFill>
                    <a:srgbClr val="1E3063"/>
                  </a:solidFill>
                  <a:latin typeface="Times New Roman" panose="02020603050405020304" pitchFamily="18" charset="0"/>
                  <a:ea typeface="Instrument Sans Semi Bold" pitchFamily="34" charset="-122"/>
                  <a:cs typeface="Times New Roman" panose="02020603050405020304" pitchFamily="18" charset="0"/>
                </a:rPr>
                <a:t>4</a:t>
              </a:r>
              <a:endParaRPr lang="en-US" sz="2800" b="1" dirty="0">
                <a:latin typeface="Times New Roman" panose="02020603050405020304" pitchFamily="18" charset="0"/>
                <a:cs typeface="Times New Roman" panose="02020603050405020304" pitchFamily="18" charset="0"/>
              </a:endParaRPr>
            </a:p>
          </p:txBody>
        </p:sp>
        <p:sp>
          <p:nvSpPr>
            <p:cNvPr id="23" name="Text 21"/>
            <p:cNvSpPr/>
            <p:nvPr/>
          </p:nvSpPr>
          <p:spPr>
            <a:xfrm>
              <a:off x="6736159" y="3494187"/>
              <a:ext cx="1600398" cy="200025"/>
            </a:xfrm>
            <a:prstGeom prst="rect">
              <a:avLst/>
            </a:prstGeom>
            <a:noFill/>
            <a:ln/>
          </p:spPr>
          <p:txBody>
            <a:bodyPr wrap="none" lIns="0" tIns="0" rIns="0" bIns="0" rtlCol="0" anchor="t"/>
            <a:lstStyle/>
            <a:p>
              <a:pPr>
                <a:lnSpc>
                  <a:spcPts val="1542"/>
                </a:lnSpc>
              </a:pPr>
              <a:r>
                <a:rPr lang="en-US" sz="2400" b="1" dirty="0">
                  <a:solidFill>
                    <a:srgbClr val="FF0000"/>
                  </a:solidFill>
                  <a:latin typeface="Times New Roman" panose="02020603050405020304" pitchFamily="18" charset="0"/>
                  <a:ea typeface="Instrument Sans Semi Bold" pitchFamily="34" charset="-122"/>
                  <a:cs typeface="Times New Roman" panose="02020603050405020304" pitchFamily="18" charset="0"/>
                </a:rPr>
                <a:t>Tháng 12/2025</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4" name="Text 22"/>
            <p:cNvSpPr/>
            <p:nvPr/>
          </p:nvSpPr>
          <p:spPr>
            <a:xfrm>
              <a:off x="6736160" y="3771007"/>
              <a:ext cx="5007769" cy="204788"/>
            </a:xfrm>
            <a:prstGeom prst="rect">
              <a:avLst/>
            </a:prstGeom>
            <a:noFill/>
            <a:ln/>
          </p:spPr>
          <p:txBody>
            <a:bodyPr wrap="none" lIns="0" tIns="0" rIns="0" bIns="0" rtlCol="0" anchor="t"/>
            <a:lstStyle/>
            <a:p>
              <a:pPr>
                <a:lnSpc>
                  <a:spcPts val="1583"/>
                </a:lnSpc>
              </a:pP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Kiểm </a:t>
              </a: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tra</a:t>
              </a: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 </a:t>
              </a: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HKI</a:t>
              </a:r>
              <a:endParaRPr lang="en-US" sz="1600" b="1" dirty="0">
                <a:latin typeface="Times New Roman" panose="02020603050405020304" pitchFamily="18" charset="0"/>
                <a:cs typeface="Times New Roman" panose="02020603050405020304" pitchFamily="18" charset="0"/>
              </a:endParaRPr>
            </a:p>
          </p:txBody>
        </p:sp>
        <p:sp>
          <p:nvSpPr>
            <p:cNvPr id="25" name="Shape 23"/>
            <p:cNvSpPr/>
            <p:nvPr/>
          </p:nvSpPr>
          <p:spPr>
            <a:xfrm>
              <a:off x="5586959" y="4246761"/>
              <a:ext cx="384076" cy="19050"/>
            </a:xfrm>
            <a:prstGeom prst="roundRect">
              <a:avLst>
                <a:gd name="adj" fmla="val 604880"/>
              </a:avLst>
            </a:prstGeom>
            <a:solidFill>
              <a:srgbClr val="B4CCE3"/>
            </a:solidFill>
            <a:ln/>
          </p:spPr>
          <p:txBody>
            <a:bodyPr/>
            <a:lstStyle/>
            <a:p>
              <a:endParaRPr lang="vi-VN" sz="2800" b="1">
                <a:latin typeface="Times New Roman" panose="02020603050405020304" pitchFamily="18" charset="0"/>
                <a:cs typeface="Times New Roman" panose="02020603050405020304" pitchFamily="18" charset="0"/>
              </a:endParaRPr>
            </a:p>
          </p:txBody>
        </p:sp>
        <p:sp>
          <p:nvSpPr>
            <p:cNvPr id="26" name="Shape 24"/>
            <p:cNvSpPr/>
            <p:nvPr/>
          </p:nvSpPr>
          <p:spPr>
            <a:xfrm>
              <a:off x="5951984" y="4112319"/>
              <a:ext cx="288032" cy="288032"/>
            </a:xfrm>
            <a:prstGeom prst="roundRect">
              <a:avLst>
                <a:gd name="adj" fmla="val 40006"/>
              </a:avLst>
            </a:prstGeom>
            <a:solidFill>
              <a:srgbClr val="CEE6FD"/>
            </a:solidFill>
            <a:ln/>
          </p:spPr>
          <p:txBody>
            <a:bodyPr/>
            <a:lstStyle/>
            <a:p>
              <a:endParaRPr lang="vi-VN" sz="2800" b="1">
                <a:latin typeface="Times New Roman" panose="02020603050405020304" pitchFamily="18" charset="0"/>
                <a:cs typeface="Times New Roman" panose="02020603050405020304" pitchFamily="18" charset="0"/>
              </a:endParaRPr>
            </a:p>
          </p:txBody>
        </p:sp>
        <p:sp>
          <p:nvSpPr>
            <p:cNvPr id="27" name="Text 25"/>
            <p:cNvSpPr/>
            <p:nvPr/>
          </p:nvSpPr>
          <p:spPr>
            <a:xfrm>
              <a:off x="5999957" y="4136281"/>
              <a:ext cx="191988" cy="240010"/>
            </a:xfrm>
            <a:prstGeom prst="rect">
              <a:avLst/>
            </a:prstGeom>
            <a:noFill/>
            <a:ln/>
          </p:spPr>
          <p:txBody>
            <a:bodyPr wrap="none" lIns="0" tIns="0" rIns="0" bIns="0" rtlCol="0" anchor="t"/>
            <a:lstStyle/>
            <a:p>
              <a:pPr algn="ctr">
                <a:lnSpc>
                  <a:spcPts val="1500"/>
                </a:lnSpc>
              </a:pPr>
              <a:r>
                <a:rPr lang="en-US" sz="2800" b="1" dirty="0">
                  <a:solidFill>
                    <a:srgbClr val="1E3063"/>
                  </a:solidFill>
                  <a:latin typeface="Times New Roman" panose="02020603050405020304" pitchFamily="18" charset="0"/>
                  <a:ea typeface="Instrument Sans Semi Bold" pitchFamily="34" charset="-122"/>
                  <a:cs typeface="Times New Roman" panose="02020603050405020304" pitchFamily="18" charset="0"/>
                </a:rPr>
                <a:t>5</a:t>
              </a:r>
              <a:endParaRPr lang="en-US" sz="2800" b="1" dirty="0">
                <a:latin typeface="Times New Roman" panose="02020603050405020304" pitchFamily="18" charset="0"/>
                <a:cs typeface="Times New Roman" panose="02020603050405020304" pitchFamily="18" charset="0"/>
              </a:endParaRPr>
            </a:p>
          </p:txBody>
        </p:sp>
        <p:sp>
          <p:nvSpPr>
            <p:cNvPr id="28" name="Text 26"/>
            <p:cNvSpPr/>
            <p:nvPr/>
          </p:nvSpPr>
          <p:spPr>
            <a:xfrm>
              <a:off x="3855443" y="4156273"/>
              <a:ext cx="1600398" cy="200025"/>
            </a:xfrm>
            <a:prstGeom prst="rect">
              <a:avLst/>
            </a:prstGeom>
            <a:noFill/>
            <a:ln/>
          </p:spPr>
          <p:txBody>
            <a:bodyPr wrap="none" lIns="0" tIns="0" rIns="0" bIns="0" rtlCol="0" anchor="t"/>
            <a:lstStyle/>
            <a:p>
              <a:pPr algn="r">
                <a:lnSpc>
                  <a:spcPts val="1542"/>
                </a:lnSpc>
              </a:pPr>
              <a:r>
                <a:rPr lang="en-US" sz="2400" b="1" dirty="0">
                  <a:solidFill>
                    <a:srgbClr val="FF0000"/>
                  </a:solidFill>
                  <a:latin typeface="Times New Roman" panose="02020603050405020304" pitchFamily="18" charset="0"/>
                  <a:ea typeface="Instrument Sans Semi Bold" pitchFamily="34" charset="-122"/>
                  <a:cs typeface="Times New Roman" panose="02020603050405020304" pitchFamily="18" charset="0"/>
                </a:rPr>
                <a:t>Tháng 01/2026</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9" name="Text 27"/>
            <p:cNvSpPr/>
            <p:nvPr/>
          </p:nvSpPr>
          <p:spPr>
            <a:xfrm>
              <a:off x="448072" y="4433094"/>
              <a:ext cx="5007769" cy="204788"/>
            </a:xfrm>
            <a:prstGeom prst="rect">
              <a:avLst/>
            </a:prstGeom>
            <a:noFill/>
            <a:ln/>
          </p:spPr>
          <p:txBody>
            <a:bodyPr wrap="none" lIns="0" tIns="0" rIns="0" bIns="0" rtlCol="0" anchor="t"/>
            <a:lstStyle/>
            <a:p>
              <a:pPr algn="r">
                <a:lnSpc>
                  <a:spcPts val="1583"/>
                </a:lnSpc>
              </a:pP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Dự</a:t>
              </a: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 </a:t>
              </a: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kiến</a:t>
              </a: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 Thi HSG TP các môn văn hóa (có Ngoại </a:t>
              </a: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ngữ</a:t>
              </a: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
          <p:nvSpPr>
            <p:cNvPr id="30" name="Shape 28"/>
            <p:cNvSpPr/>
            <p:nvPr/>
          </p:nvSpPr>
          <p:spPr>
            <a:xfrm>
              <a:off x="6220966" y="4908848"/>
              <a:ext cx="384076" cy="19050"/>
            </a:xfrm>
            <a:prstGeom prst="roundRect">
              <a:avLst>
                <a:gd name="adj" fmla="val 604880"/>
              </a:avLst>
            </a:prstGeom>
            <a:solidFill>
              <a:srgbClr val="B4CCE3"/>
            </a:solidFill>
            <a:ln/>
          </p:spPr>
          <p:txBody>
            <a:bodyPr/>
            <a:lstStyle/>
            <a:p>
              <a:endParaRPr lang="vi-VN" sz="2800" b="1">
                <a:latin typeface="Times New Roman" panose="02020603050405020304" pitchFamily="18" charset="0"/>
                <a:cs typeface="Times New Roman" panose="02020603050405020304" pitchFamily="18" charset="0"/>
              </a:endParaRPr>
            </a:p>
          </p:txBody>
        </p:sp>
        <p:sp>
          <p:nvSpPr>
            <p:cNvPr id="31" name="Shape 29"/>
            <p:cNvSpPr/>
            <p:nvPr/>
          </p:nvSpPr>
          <p:spPr>
            <a:xfrm>
              <a:off x="5951984" y="4774407"/>
              <a:ext cx="288032" cy="288032"/>
            </a:xfrm>
            <a:prstGeom prst="roundRect">
              <a:avLst>
                <a:gd name="adj" fmla="val 40006"/>
              </a:avLst>
            </a:prstGeom>
            <a:solidFill>
              <a:srgbClr val="CEE6FD"/>
            </a:solidFill>
            <a:ln/>
          </p:spPr>
          <p:txBody>
            <a:bodyPr/>
            <a:lstStyle/>
            <a:p>
              <a:endParaRPr lang="vi-VN" sz="2800" b="1">
                <a:latin typeface="Times New Roman" panose="02020603050405020304" pitchFamily="18" charset="0"/>
                <a:cs typeface="Times New Roman" panose="02020603050405020304" pitchFamily="18" charset="0"/>
              </a:endParaRPr>
            </a:p>
          </p:txBody>
        </p:sp>
        <p:sp>
          <p:nvSpPr>
            <p:cNvPr id="32" name="Text 30"/>
            <p:cNvSpPr/>
            <p:nvPr/>
          </p:nvSpPr>
          <p:spPr>
            <a:xfrm>
              <a:off x="5999957" y="4798368"/>
              <a:ext cx="191988" cy="240010"/>
            </a:xfrm>
            <a:prstGeom prst="rect">
              <a:avLst/>
            </a:prstGeom>
            <a:noFill/>
            <a:ln/>
          </p:spPr>
          <p:txBody>
            <a:bodyPr wrap="none" lIns="0" tIns="0" rIns="0" bIns="0" rtlCol="0" anchor="t"/>
            <a:lstStyle/>
            <a:p>
              <a:pPr algn="ctr">
                <a:lnSpc>
                  <a:spcPts val="1500"/>
                </a:lnSpc>
              </a:pPr>
              <a:r>
                <a:rPr lang="en-US" sz="2800" b="1" dirty="0">
                  <a:solidFill>
                    <a:srgbClr val="1E3063"/>
                  </a:solidFill>
                  <a:latin typeface="Times New Roman" panose="02020603050405020304" pitchFamily="18" charset="0"/>
                  <a:ea typeface="Instrument Sans Semi Bold" pitchFamily="34" charset="-122"/>
                  <a:cs typeface="Times New Roman" panose="02020603050405020304" pitchFamily="18" charset="0"/>
                </a:rPr>
                <a:t>6</a:t>
              </a:r>
              <a:endParaRPr lang="en-US" sz="2800" b="1" dirty="0">
                <a:latin typeface="Times New Roman" panose="02020603050405020304" pitchFamily="18" charset="0"/>
                <a:cs typeface="Times New Roman" panose="02020603050405020304" pitchFamily="18" charset="0"/>
              </a:endParaRPr>
            </a:p>
          </p:txBody>
        </p:sp>
        <p:sp>
          <p:nvSpPr>
            <p:cNvPr id="33" name="Text 31"/>
            <p:cNvSpPr/>
            <p:nvPr/>
          </p:nvSpPr>
          <p:spPr>
            <a:xfrm>
              <a:off x="6736159" y="4818360"/>
              <a:ext cx="1600398" cy="200025"/>
            </a:xfrm>
            <a:prstGeom prst="rect">
              <a:avLst/>
            </a:prstGeom>
            <a:noFill/>
            <a:ln/>
          </p:spPr>
          <p:txBody>
            <a:bodyPr wrap="none" lIns="0" tIns="0" rIns="0" bIns="0" rtlCol="0" anchor="t"/>
            <a:lstStyle/>
            <a:p>
              <a:pPr>
                <a:lnSpc>
                  <a:spcPts val="1542"/>
                </a:lnSpc>
              </a:pPr>
              <a:r>
                <a:rPr lang="en-US" sz="2400" b="1" dirty="0">
                  <a:solidFill>
                    <a:srgbClr val="FF0000"/>
                  </a:solidFill>
                  <a:latin typeface="Times New Roman" panose="02020603050405020304" pitchFamily="18" charset="0"/>
                  <a:ea typeface="Instrument Sans Semi Bold" pitchFamily="34" charset="-122"/>
                  <a:cs typeface="Times New Roman" panose="02020603050405020304" pitchFamily="18" charset="0"/>
                </a:rPr>
                <a:t>Tháng 05/2026</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4" name="Text 32"/>
            <p:cNvSpPr/>
            <p:nvPr/>
          </p:nvSpPr>
          <p:spPr>
            <a:xfrm>
              <a:off x="6736160" y="5095181"/>
              <a:ext cx="5007769" cy="204788"/>
            </a:xfrm>
            <a:prstGeom prst="rect">
              <a:avLst/>
            </a:prstGeom>
            <a:noFill/>
            <a:ln/>
          </p:spPr>
          <p:txBody>
            <a:bodyPr wrap="none" lIns="0" tIns="0" rIns="0" bIns="0" rtlCol="0" anchor="t"/>
            <a:lstStyle/>
            <a:p>
              <a:pPr>
                <a:lnSpc>
                  <a:spcPts val="1583"/>
                </a:lnSpc>
              </a:pP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Kiểm tra HKII – xét TN THCS</a:t>
              </a:r>
              <a:endParaRPr lang="en-US" sz="1600" b="1" dirty="0">
                <a:latin typeface="Times New Roman" panose="02020603050405020304" pitchFamily="18" charset="0"/>
                <a:cs typeface="Times New Roman" panose="02020603050405020304" pitchFamily="18" charset="0"/>
              </a:endParaRPr>
            </a:p>
          </p:txBody>
        </p:sp>
        <p:sp>
          <p:nvSpPr>
            <p:cNvPr id="35" name="Shape 33"/>
            <p:cNvSpPr/>
            <p:nvPr/>
          </p:nvSpPr>
          <p:spPr>
            <a:xfrm>
              <a:off x="5586959" y="5570934"/>
              <a:ext cx="384076" cy="19050"/>
            </a:xfrm>
            <a:prstGeom prst="roundRect">
              <a:avLst>
                <a:gd name="adj" fmla="val 604880"/>
              </a:avLst>
            </a:prstGeom>
            <a:solidFill>
              <a:srgbClr val="B4CCE3"/>
            </a:solidFill>
            <a:ln/>
          </p:spPr>
          <p:txBody>
            <a:bodyPr/>
            <a:lstStyle/>
            <a:p>
              <a:endParaRPr lang="vi-VN" sz="2800" b="1">
                <a:latin typeface="Times New Roman" panose="02020603050405020304" pitchFamily="18" charset="0"/>
                <a:cs typeface="Times New Roman" panose="02020603050405020304" pitchFamily="18" charset="0"/>
              </a:endParaRPr>
            </a:p>
          </p:txBody>
        </p:sp>
        <p:sp>
          <p:nvSpPr>
            <p:cNvPr id="36" name="Shape 34"/>
            <p:cNvSpPr/>
            <p:nvPr/>
          </p:nvSpPr>
          <p:spPr>
            <a:xfrm>
              <a:off x="5951984" y="5436493"/>
              <a:ext cx="288032" cy="288032"/>
            </a:xfrm>
            <a:prstGeom prst="roundRect">
              <a:avLst>
                <a:gd name="adj" fmla="val 40006"/>
              </a:avLst>
            </a:prstGeom>
            <a:solidFill>
              <a:srgbClr val="CEE6FD"/>
            </a:solidFill>
            <a:ln/>
          </p:spPr>
          <p:txBody>
            <a:bodyPr/>
            <a:lstStyle/>
            <a:p>
              <a:endParaRPr lang="vi-VN" sz="2800" b="1">
                <a:latin typeface="Times New Roman" panose="02020603050405020304" pitchFamily="18" charset="0"/>
                <a:cs typeface="Times New Roman" panose="02020603050405020304" pitchFamily="18" charset="0"/>
              </a:endParaRPr>
            </a:p>
          </p:txBody>
        </p:sp>
        <p:sp>
          <p:nvSpPr>
            <p:cNvPr id="37" name="Text 35"/>
            <p:cNvSpPr/>
            <p:nvPr/>
          </p:nvSpPr>
          <p:spPr>
            <a:xfrm>
              <a:off x="5999957" y="5460454"/>
              <a:ext cx="191988" cy="240010"/>
            </a:xfrm>
            <a:prstGeom prst="rect">
              <a:avLst/>
            </a:prstGeom>
            <a:noFill/>
            <a:ln/>
          </p:spPr>
          <p:txBody>
            <a:bodyPr wrap="none" lIns="0" tIns="0" rIns="0" bIns="0" rtlCol="0" anchor="t"/>
            <a:lstStyle/>
            <a:p>
              <a:pPr algn="ctr">
                <a:lnSpc>
                  <a:spcPts val="1500"/>
                </a:lnSpc>
              </a:pPr>
              <a:r>
                <a:rPr lang="en-US" sz="2800" b="1" dirty="0">
                  <a:solidFill>
                    <a:srgbClr val="1E3063"/>
                  </a:solidFill>
                  <a:latin typeface="Times New Roman" panose="02020603050405020304" pitchFamily="18" charset="0"/>
                  <a:ea typeface="Instrument Sans Semi Bold" pitchFamily="34" charset="-122"/>
                  <a:cs typeface="Times New Roman" panose="02020603050405020304" pitchFamily="18" charset="0"/>
                </a:rPr>
                <a:t>7</a:t>
              </a:r>
              <a:endParaRPr lang="en-US" sz="2800" b="1" dirty="0">
                <a:latin typeface="Times New Roman" panose="02020603050405020304" pitchFamily="18" charset="0"/>
                <a:cs typeface="Times New Roman" panose="02020603050405020304" pitchFamily="18" charset="0"/>
              </a:endParaRPr>
            </a:p>
          </p:txBody>
        </p:sp>
        <p:sp>
          <p:nvSpPr>
            <p:cNvPr id="38" name="Text 36"/>
            <p:cNvSpPr/>
            <p:nvPr/>
          </p:nvSpPr>
          <p:spPr>
            <a:xfrm>
              <a:off x="3855443" y="5480447"/>
              <a:ext cx="1600398" cy="200025"/>
            </a:xfrm>
            <a:prstGeom prst="rect">
              <a:avLst/>
            </a:prstGeom>
            <a:noFill/>
            <a:ln/>
          </p:spPr>
          <p:txBody>
            <a:bodyPr wrap="none" lIns="0" tIns="0" rIns="0" bIns="0" rtlCol="0" anchor="t"/>
            <a:lstStyle/>
            <a:p>
              <a:pPr algn="r">
                <a:lnSpc>
                  <a:spcPts val="1542"/>
                </a:lnSpc>
              </a:pPr>
              <a:r>
                <a:rPr lang="en-US" sz="2400" b="1" dirty="0">
                  <a:solidFill>
                    <a:srgbClr val="FF0000"/>
                  </a:solidFill>
                  <a:latin typeface="Times New Roman" panose="02020603050405020304" pitchFamily="18" charset="0"/>
                  <a:ea typeface="Instrument Sans Semi Bold" pitchFamily="34" charset="-122"/>
                  <a:cs typeface="Times New Roman" panose="02020603050405020304" pitchFamily="18" charset="0"/>
                </a:rPr>
                <a:t>Tháng 06/2026</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9" name="Text 37"/>
            <p:cNvSpPr/>
            <p:nvPr/>
          </p:nvSpPr>
          <p:spPr>
            <a:xfrm>
              <a:off x="448072" y="5757268"/>
              <a:ext cx="5007769" cy="204788"/>
            </a:xfrm>
            <a:prstGeom prst="rect">
              <a:avLst/>
            </a:prstGeom>
            <a:noFill/>
            <a:ln/>
          </p:spPr>
          <p:txBody>
            <a:bodyPr wrap="none" lIns="0" tIns="0" rIns="0" bIns="0" rtlCol="0" anchor="t"/>
            <a:lstStyle/>
            <a:p>
              <a:pPr algn="r">
                <a:lnSpc>
                  <a:spcPts val="1583"/>
                </a:lnSpc>
              </a:pP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Dự</a:t>
              </a: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 </a:t>
              </a: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kiến</a:t>
              </a: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 Thi tuyển </a:t>
              </a: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sinh</a:t>
              </a:r>
              <a:r>
                <a:rPr lang="en-US" sz="1600" b="1" dirty="0">
                  <a:solidFill>
                    <a:srgbClr val="1E3063"/>
                  </a:solidFill>
                  <a:latin typeface="Times New Roman" panose="02020603050405020304" pitchFamily="18" charset="0"/>
                  <a:ea typeface="Instrument Sans Medium" pitchFamily="34" charset="-122"/>
                  <a:cs typeface="Times New Roman" panose="02020603050405020304" pitchFamily="18" charset="0"/>
                </a:rPr>
                <a:t> </a:t>
              </a:r>
              <a:r>
                <a:rPr lang="en-US" sz="1600" b="1" dirty="0" err="1">
                  <a:solidFill>
                    <a:srgbClr val="1E3063"/>
                  </a:solidFill>
                  <a:latin typeface="Times New Roman" panose="02020603050405020304" pitchFamily="18" charset="0"/>
                  <a:ea typeface="Instrument Sans Medium" pitchFamily="34" charset="-122"/>
                  <a:cs typeface="Times New Roman" panose="02020603050405020304" pitchFamily="18" charset="0"/>
                </a:rPr>
                <a:t>lớp</a:t>
              </a:r>
              <a:r>
                <a:rPr lang="en-US" sz="1600" b="1">
                  <a:solidFill>
                    <a:srgbClr val="1E3063"/>
                  </a:solidFill>
                  <a:latin typeface="Times New Roman" panose="02020603050405020304" pitchFamily="18" charset="0"/>
                  <a:ea typeface="Instrument Sans Medium" pitchFamily="34" charset="-122"/>
                  <a:cs typeface="Times New Roman" panose="02020603050405020304" pitchFamily="18" charset="0"/>
                </a:rPr>
                <a:t> 10</a:t>
              </a:r>
              <a:endParaRPr lang="en-US" sz="1600" b="1" dirty="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F1E7B-526D-5314-DB03-F921515F810F}"/>
              </a:ext>
            </a:extLst>
          </p:cNvPr>
          <p:cNvSpPr>
            <a:spLocks noGrp="1"/>
          </p:cNvSpPr>
          <p:nvPr>
            <p:ph type="title"/>
          </p:nvPr>
        </p:nvSpPr>
        <p:spPr>
          <a:xfrm>
            <a:off x="587527" y="1895929"/>
            <a:ext cx="9038166" cy="1320800"/>
          </a:xfrm>
        </p:spPr>
        <p:txBody>
          <a:bodyPr vert="horz" lIns="91440" tIns="45720" rIns="91440" bIns="45720" rtlCol="0" anchor="t">
            <a:normAutofit fontScale="90000"/>
          </a:bodyPr>
          <a:lstStyle/>
          <a:p>
            <a:pPr algn="ctr">
              <a:lnSpc>
                <a:spcPct val="150000"/>
              </a:lnSpc>
            </a:pPr>
            <a:r>
              <a:rPr lang="en-US" sz="4000" b="1" u="sng" dirty="0">
                <a:solidFill>
                  <a:srgbClr val="002060"/>
                </a:solidFill>
                <a:latin typeface="Times New Roman" panose="02020603050405020304" pitchFamily="18" charset="0"/>
                <a:cs typeface="Times New Roman" panose="02020603050405020304" pitchFamily="18" charset="0"/>
              </a:rPr>
              <a:t>TẬP HUẤN </a:t>
            </a:r>
            <a:br>
              <a:rPr lang="en-US" sz="4000" b="1" dirty="0">
                <a:solidFill>
                  <a:srgbClr val="002060"/>
                </a:solidFill>
                <a:latin typeface="Times New Roman" panose="02020603050405020304" pitchFamily="18" charset="0"/>
                <a:cs typeface="Times New Roman" panose="02020603050405020304" pitchFamily="18" charset="0"/>
              </a:rPr>
            </a:br>
            <a:r>
              <a:rPr lang="en-US" sz="4000" b="1" dirty="0">
                <a:solidFill>
                  <a:srgbClr val="002060"/>
                </a:solidFill>
                <a:latin typeface="Times New Roman" panose="02020603050405020304" pitchFamily="18" charset="0"/>
                <a:cs typeface="Times New Roman" panose="02020603050405020304" pitchFamily="18" charset="0"/>
              </a:rPr>
              <a:t>ÔN TẬP TIẾNG ANH </a:t>
            </a:r>
            <a:br>
              <a:rPr lang="en-US" sz="4000" b="1" dirty="0">
                <a:solidFill>
                  <a:srgbClr val="002060"/>
                </a:solidFill>
                <a:latin typeface="Times New Roman" panose="02020603050405020304" pitchFamily="18" charset="0"/>
                <a:cs typeface="Times New Roman" panose="02020603050405020304" pitchFamily="18" charset="0"/>
              </a:rPr>
            </a:br>
            <a:r>
              <a:rPr lang="en-US" sz="4000" b="1" dirty="0">
                <a:solidFill>
                  <a:srgbClr val="002060"/>
                </a:solidFill>
                <a:latin typeface="Times New Roman" panose="02020603050405020304" pitchFamily="18" charset="0"/>
                <a:cs typeface="Times New Roman" panose="02020603050405020304" pitchFamily="18" charset="0"/>
              </a:rPr>
              <a:t>THEO HƯỚNG PHÁT TRIỂN NĂNG LỰC </a:t>
            </a:r>
            <a:endParaRPr lang="vi-VN" sz="4000" b="1"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3545BE5-FB9B-4D49-5707-04B0063D4553}"/>
              </a:ext>
            </a:extLst>
          </p:cNvPr>
          <p:cNvSpPr txBox="1"/>
          <p:nvPr/>
        </p:nvSpPr>
        <p:spPr>
          <a:xfrm>
            <a:off x="481392" y="505217"/>
            <a:ext cx="1943401" cy="646331"/>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PHẦN 2</a:t>
            </a:r>
            <a:endParaRPr lang="vi-VN" sz="3600" dirty="0"/>
          </a:p>
        </p:txBody>
      </p:sp>
    </p:spTree>
    <p:extLst>
      <p:ext uri="{BB962C8B-B14F-4D97-AF65-F5344CB8AC3E}">
        <p14:creationId xmlns:p14="http://schemas.microsoft.com/office/powerpoint/2010/main" val="731773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BE6E37-A1B1-0DAA-23EA-B73AFD516F11}"/>
              </a:ext>
            </a:extLst>
          </p:cNvPr>
          <p:cNvSpPr>
            <a:spLocks noGrp="1"/>
          </p:cNvSpPr>
          <p:nvPr>
            <p:ph idx="1"/>
          </p:nvPr>
        </p:nvSpPr>
        <p:spPr>
          <a:xfrm>
            <a:off x="642121" y="1122987"/>
            <a:ext cx="8485552" cy="4127238"/>
          </a:xfrm>
        </p:spPr>
        <p:txBody>
          <a:bodyPr>
            <a:normAutofit/>
          </a:bodyPr>
          <a:lstStyle/>
          <a:p>
            <a:pPr marL="0" indent="0" algn="just">
              <a:buNone/>
            </a:pPr>
            <a:r>
              <a:rPr lang="en-US" sz="4000" b="1"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Mục</a:t>
            </a:r>
            <a:r>
              <a:rPr lang="en-US" sz="4000" b="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tiêu</a:t>
            </a:r>
            <a:r>
              <a:rPr lang="en-US" sz="4000" b="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p>
          <a:p>
            <a:pPr marL="0" indent="0" algn="just">
              <a:buNone/>
            </a:pP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Hiểu</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đúng</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trọng</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tâm</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kiểm</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tra</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 Rèn </a:t>
            </a: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đúng</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kỹ</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năng</a:t>
            </a:r>
            <a:endPar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endParaRPr>
          </a:p>
          <a:p>
            <a:pPr marL="0" indent="0" algn="just">
              <a:buNone/>
            </a:pP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Định </a:t>
            </a: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hướng</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ôn</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tập</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phát</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triển </a:t>
            </a: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năng</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lực</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sử</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dụng</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ngôn</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ngữ</a:t>
            </a:r>
            <a:r>
              <a:rPr lang="en-US" sz="4000"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p>
        </p:txBody>
      </p:sp>
    </p:spTree>
    <p:extLst>
      <p:ext uri="{BB962C8B-B14F-4D97-AF65-F5344CB8AC3E}">
        <p14:creationId xmlns:p14="http://schemas.microsoft.com/office/powerpoint/2010/main" val="3123115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2D74EED-6136-48C0-2E4B-F2BA28DD30BD}"/>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2F05D92-FF62-8D51-AA2A-61361318EA4C}"/>
              </a:ext>
            </a:extLst>
          </p:cNvPr>
          <p:cNvGraphicFramePr>
            <a:graphicFrameLocks noGrp="1"/>
          </p:cNvGraphicFramePr>
          <p:nvPr>
            <p:ph idx="1"/>
            <p:extLst>
              <p:ext uri="{D42A27DB-BD31-4B8C-83A1-F6EECF244321}">
                <p14:modId xmlns:p14="http://schemas.microsoft.com/office/powerpoint/2010/main" val="3210452101"/>
              </p:ext>
            </p:extLst>
          </p:nvPr>
        </p:nvGraphicFramePr>
        <p:xfrm>
          <a:off x="179838" y="2818614"/>
          <a:ext cx="11688508" cy="3738414"/>
        </p:xfrm>
        <a:graphic>
          <a:graphicData uri="http://schemas.openxmlformats.org/drawingml/2006/table">
            <a:tbl>
              <a:tblPr firstRow="1" firstCol="1" bandRow="1"/>
              <a:tblGrid>
                <a:gridCol w="1130488">
                  <a:extLst>
                    <a:ext uri="{9D8B030D-6E8A-4147-A177-3AD203B41FA5}">
                      <a16:colId xmlns:a16="http://schemas.microsoft.com/office/drawing/2014/main" val="3575889717"/>
                    </a:ext>
                  </a:extLst>
                </a:gridCol>
                <a:gridCol w="1875934">
                  <a:extLst>
                    <a:ext uri="{9D8B030D-6E8A-4147-A177-3AD203B41FA5}">
                      <a16:colId xmlns:a16="http://schemas.microsoft.com/office/drawing/2014/main" val="348745018"/>
                    </a:ext>
                  </a:extLst>
                </a:gridCol>
                <a:gridCol w="3784605">
                  <a:extLst>
                    <a:ext uri="{9D8B030D-6E8A-4147-A177-3AD203B41FA5}">
                      <a16:colId xmlns:a16="http://schemas.microsoft.com/office/drawing/2014/main" val="344312754"/>
                    </a:ext>
                  </a:extLst>
                </a:gridCol>
                <a:gridCol w="4897481">
                  <a:extLst>
                    <a:ext uri="{9D8B030D-6E8A-4147-A177-3AD203B41FA5}">
                      <a16:colId xmlns:a16="http://schemas.microsoft.com/office/drawing/2014/main" val="3241697501"/>
                    </a:ext>
                  </a:extLst>
                </a:gridCol>
              </a:tblGrid>
              <a:tr h="886120">
                <a:tc>
                  <a:txBody>
                    <a:bodyPr/>
                    <a:lstStyle/>
                    <a:p>
                      <a:pPr marL="0" marR="0" algn="ctr">
                        <a:lnSpc>
                          <a:spcPct val="115000"/>
                        </a:lnSpc>
                        <a:spcAft>
                          <a:spcPts val="800"/>
                        </a:spcAft>
                        <a:buNone/>
                      </a:pPr>
                      <a:r>
                        <a:rPr lang="en-US" sz="24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Nhóm</a:t>
                      </a:r>
                      <a:r>
                        <a:rPr lang="en-US" sz="24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endPar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4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4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lực</a:t>
                      </a:r>
                      <a:endPar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4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Mục</a:t>
                      </a:r>
                      <a:r>
                        <a:rPr lang="en-US" sz="24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tiêu</a:t>
                      </a:r>
                      <a:r>
                        <a:rPr lang="en-US" sz="24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đánh</a:t>
                      </a:r>
                      <a:r>
                        <a:rPr lang="en-US" sz="24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giá</a:t>
                      </a:r>
                      <a:endPar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400" b="1"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Định hướng ôn tập </a:t>
                      </a:r>
                      <a:endParaRPr lang="en-US" sz="2400"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946457"/>
                  </a:ext>
                </a:extLst>
              </a:tr>
              <a:tr h="2852294">
                <a:tc>
                  <a:txBody>
                    <a:bodyPr/>
                    <a:lstStyle/>
                    <a:p>
                      <a:pPr marL="0" marR="0" algn="ctr">
                        <a:lnSpc>
                          <a:spcPct val="115000"/>
                        </a:lnSpc>
                        <a:spcAft>
                          <a:spcPts val="800"/>
                        </a:spcAft>
                        <a:buNone/>
                      </a:pP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âm</a:t>
                      </a:r>
                      <a:endPar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(Phonetics)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Nhận</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diện</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p>
                      <a:pPr marL="0" marR="0" algn="just">
                        <a:lnSpc>
                          <a:spcPct val="115000"/>
                        </a:lnSpc>
                        <a:spcAft>
                          <a:spcPts val="800"/>
                        </a:spcAft>
                        <a:buNone/>
                      </a:pP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Phát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âm</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nguyên</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âm</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phụ</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âm</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câm</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p>
                      <a:pPr marL="0" marR="0" algn="just">
                        <a:lnSpc>
                          <a:spcPct val="115000"/>
                        </a:lnSpc>
                        <a:spcAft>
                          <a:spcPts val="800"/>
                        </a:spcAft>
                        <a:buNone/>
                      </a:pP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Trọng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âm</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2–4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âm</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tiết</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quy</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tắc</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hậu</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tố</a:t>
                      </a:r>
                      <a:endPar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Hệ</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thống</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hóa</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theo</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chuyên</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đề</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marR="0" algn="just">
                        <a:lnSpc>
                          <a:spcPct val="115000"/>
                        </a:lnSpc>
                        <a:spcAft>
                          <a:spcPts val="800"/>
                        </a:spcAft>
                        <a:buNone/>
                      </a:pP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Phân</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biệt</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các</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cặp</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nguyên</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âm</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và</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phụ</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âm</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dễ</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nhầm</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marR="0" algn="just">
                        <a:lnSpc>
                          <a:spcPct val="115000"/>
                        </a:lnSpc>
                        <a:spcAft>
                          <a:spcPts val="800"/>
                        </a:spcAft>
                        <a:buNone/>
                      </a:pP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Âm</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cuối</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‘-ed’, ‘-s’,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es’</a:t>
                      </a:r>
                      <a:endPar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Trọng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âm</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theo</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những</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quy</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tắc</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cơ</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bản</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học</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chương</a:t>
                      </a:r>
                      <a:r>
                        <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trình</a:t>
                      </a:r>
                      <a:endParaRPr lang="en-US" sz="2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7482137"/>
                  </a:ext>
                </a:extLst>
              </a:tr>
            </a:tbl>
          </a:graphicData>
        </a:graphic>
      </p:graphicFrame>
      <p:pic>
        <p:nvPicPr>
          <p:cNvPr id="6" name="Picture 5">
            <a:extLst>
              <a:ext uri="{FF2B5EF4-FFF2-40B4-BE49-F238E27FC236}">
                <a16:creationId xmlns:a16="http://schemas.microsoft.com/office/drawing/2014/main" id="{B920F0A2-D4A1-4D12-C24E-89AF4074B8BE}"/>
              </a:ext>
            </a:extLst>
          </p:cNvPr>
          <p:cNvPicPr>
            <a:picLocks noChangeAspect="1"/>
          </p:cNvPicPr>
          <p:nvPr/>
        </p:nvPicPr>
        <p:blipFill>
          <a:blip r:embed="rId2"/>
          <a:stretch>
            <a:fillRect/>
          </a:stretch>
        </p:blipFill>
        <p:spPr>
          <a:xfrm>
            <a:off x="2180218" y="300972"/>
            <a:ext cx="7687748" cy="2276793"/>
          </a:xfrm>
          <a:prstGeom prst="rect">
            <a:avLst/>
          </a:prstGeom>
        </p:spPr>
      </p:pic>
    </p:spTree>
    <p:extLst>
      <p:ext uri="{BB962C8B-B14F-4D97-AF65-F5344CB8AC3E}">
        <p14:creationId xmlns:p14="http://schemas.microsoft.com/office/powerpoint/2010/main" val="221280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596D84-CFAA-778B-D2B5-D6EBA00E0119}"/>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8C7A9D8E-156B-60A6-EC4F-631EF0CF5F56}"/>
              </a:ext>
            </a:extLst>
          </p:cNvPr>
          <p:cNvGraphicFramePr>
            <a:graphicFrameLocks noGrp="1"/>
          </p:cNvGraphicFramePr>
          <p:nvPr>
            <p:extLst>
              <p:ext uri="{D42A27DB-BD31-4B8C-83A1-F6EECF244321}">
                <p14:modId xmlns:p14="http://schemas.microsoft.com/office/powerpoint/2010/main" val="796407774"/>
              </p:ext>
            </p:extLst>
          </p:nvPr>
        </p:nvGraphicFramePr>
        <p:xfrm>
          <a:off x="263623" y="2822475"/>
          <a:ext cx="11664754" cy="3550540"/>
        </p:xfrm>
        <a:graphic>
          <a:graphicData uri="http://schemas.openxmlformats.org/drawingml/2006/table">
            <a:tbl>
              <a:tblPr firstRow="1" firstCol="1" bandRow="1"/>
              <a:tblGrid>
                <a:gridCol w="848740">
                  <a:extLst>
                    <a:ext uri="{9D8B030D-6E8A-4147-A177-3AD203B41FA5}">
                      <a16:colId xmlns:a16="http://schemas.microsoft.com/office/drawing/2014/main" val="4051807474"/>
                    </a:ext>
                  </a:extLst>
                </a:gridCol>
                <a:gridCol w="2030413">
                  <a:extLst>
                    <a:ext uri="{9D8B030D-6E8A-4147-A177-3AD203B41FA5}">
                      <a16:colId xmlns:a16="http://schemas.microsoft.com/office/drawing/2014/main" val="1743516647"/>
                    </a:ext>
                  </a:extLst>
                </a:gridCol>
                <a:gridCol w="3479554">
                  <a:extLst>
                    <a:ext uri="{9D8B030D-6E8A-4147-A177-3AD203B41FA5}">
                      <a16:colId xmlns:a16="http://schemas.microsoft.com/office/drawing/2014/main" val="669023513"/>
                    </a:ext>
                  </a:extLst>
                </a:gridCol>
                <a:gridCol w="5306047">
                  <a:extLst>
                    <a:ext uri="{9D8B030D-6E8A-4147-A177-3AD203B41FA5}">
                      <a16:colId xmlns:a16="http://schemas.microsoft.com/office/drawing/2014/main" val="228851199"/>
                    </a:ext>
                  </a:extLst>
                </a:gridCol>
              </a:tblGrid>
              <a:tr h="378632">
                <a:tc>
                  <a:txBody>
                    <a:bodyPr/>
                    <a:lstStyle/>
                    <a:p>
                      <a:pPr marL="0" marR="0" algn="ctr">
                        <a:lnSpc>
                          <a:spcPct val="115000"/>
                        </a:lnSpc>
                        <a:spcAft>
                          <a:spcPts val="800"/>
                        </a:spcAft>
                        <a:buNone/>
                      </a:pP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Nhóm</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lực</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Mục</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tiêu</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đánh</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giá</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Định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hướng</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ôn</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tập</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4576161"/>
                  </a:ext>
                </a:extLst>
              </a:tr>
              <a:tr h="1635052">
                <a:tc>
                  <a:txBody>
                    <a:bodyPr/>
                    <a:lstStyle/>
                    <a:p>
                      <a:pPr marL="0" marR="0" algn="ctr">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5-12</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vựng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pháp</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Sự</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chính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xác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ở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mức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Kiểm</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tra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độ</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chính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xác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hình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thức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đơn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ĐT,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mạo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giới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hoà</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hợp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chủ</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các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cấp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so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sánh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điều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kiện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cụm</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ĐT,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loại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phản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hồi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giao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tiếp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cơ</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bản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marR="0" algn="just">
                        <a:lnSpc>
                          <a:spcPct val="115000"/>
                        </a:lnSpc>
                        <a:spcAft>
                          <a:spcPts val="800"/>
                        </a:spcAft>
                        <a:buNone/>
                      </a:pP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Mục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tiêu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đúng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quy</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tắc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đúng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dạng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rời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Ôn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theo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chuyên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đề</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pháp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vựng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hệ</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thống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hoá</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quy</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tắc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Dạng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bài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tập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Trắc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nghiệm</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chọn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đáp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án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đúng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Tự</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luận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Điền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vào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chỗ</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trống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Cho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dạng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đúng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của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Tìm</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lỗi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sai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  </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GV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phân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tích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lỗi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điển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hình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HS hay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mắc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sau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đó</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HS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tự</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chữa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theo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nhóm</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để</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tăng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tính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hiệu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quả</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7804081"/>
                  </a:ext>
                </a:extLst>
              </a:tr>
            </a:tbl>
          </a:graphicData>
        </a:graphic>
      </p:graphicFrame>
      <p:pic>
        <p:nvPicPr>
          <p:cNvPr id="10" name="Picture 9">
            <a:extLst>
              <a:ext uri="{FF2B5EF4-FFF2-40B4-BE49-F238E27FC236}">
                <a16:creationId xmlns:a16="http://schemas.microsoft.com/office/drawing/2014/main" id="{F96F502D-693B-1DFE-4EEC-30F04F7C3990}"/>
              </a:ext>
            </a:extLst>
          </p:cNvPr>
          <p:cNvPicPr>
            <a:picLocks noChangeAspect="1"/>
          </p:cNvPicPr>
          <p:nvPr/>
        </p:nvPicPr>
        <p:blipFill>
          <a:blip r:embed="rId2"/>
          <a:stretch>
            <a:fillRect/>
          </a:stretch>
        </p:blipFill>
        <p:spPr>
          <a:xfrm>
            <a:off x="263623" y="203755"/>
            <a:ext cx="5909810" cy="2341482"/>
          </a:xfrm>
          <a:prstGeom prst="rect">
            <a:avLst/>
          </a:prstGeom>
        </p:spPr>
      </p:pic>
      <p:pic>
        <p:nvPicPr>
          <p:cNvPr id="12" name="Picture 11">
            <a:extLst>
              <a:ext uri="{FF2B5EF4-FFF2-40B4-BE49-F238E27FC236}">
                <a16:creationId xmlns:a16="http://schemas.microsoft.com/office/drawing/2014/main" id="{E2D214C4-086C-87FA-3798-CE93F87818DE}"/>
              </a:ext>
            </a:extLst>
          </p:cNvPr>
          <p:cNvPicPr>
            <a:picLocks noChangeAspect="1"/>
          </p:cNvPicPr>
          <p:nvPr/>
        </p:nvPicPr>
        <p:blipFill>
          <a:blip r:embed="rId3"/>
          <a:stretch>
            <a:fillRect/>
          </a:stretch>
        </p:blipFill>
        <p:spPr>
          <a:xfrm>
            <a:off x="6173433" y="203755"/>
            <a:ext cx="5909809" cy="2341482"/>
          </a:xfrm>
          <a:prstGeom prst="rect">
            <a:avLst/>
          </a:prstGeom>
        </p:spPr>
      </p:pic>
    </p:spTree>
    <p:extLst>
      <p:ext uri="{BB962C8B-B14F-4D97-AF65-F5344CB8AC3E}">
        <p14:creationId xmlns:p14="http://schemas.microsoft.com/office/powerpoint/2010/main" val="242957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597FBD1-72A4-811E-861B-05922BE5410D}"/>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F41B666-79F3-FDA9-F587-BC3B8E24D6EC}"/>
              </a:ext>
            </a:extLst>
          </p:cNvPr>
          <p:cNvGraphicFramePr>
            <a:graphicFrameLocks noGrp="1"/>
          </p:cNvGraphicFramePr>
          <p:nvPr>
            <p:extLst>
              <p:ext uri="{D42A27DB-BD31-4B8C-83A1-F6EECF244321}">
                <p14:modId xmlns:p14="http://schemas.microsoft.com/office/powerpoint/2010/main" val="4022258081"/>
              </p:ext>
            </p:extLst>
          </p:nvPr>
        </p:nvGraphicFramePr>
        <p:xfrm>
          <a:off x="224782" y="2276159"/>
          <a:ext cx="11809902" cy="4461978"/>
        </p:xfrm>
        <a:graphic>
          <a:graphicData uri="http://schemas.openxmlformats.org/drawingml/2006/table">
            <a:tbl>
              <a:tblPr firstRow="1" firstCol="1" bandRow="1"/>
              <a:tblGrid>
                <a:gridCol w="976826">
                  <a:extLst>
                    <a:ext uri="{9D8B030D-6E8A-4147-A177-3AD203B41FA5}">
                      <a16:colId xmlns:a16="http://schemas.microsoft.com/office/drawing/2014/main" val="1179273708"/>
                    </a:ext>
                  </a:extLst>
                </a:gridCol>
                <a:gridCol w="1504594">
                  <a:extLst>
                    <a:ext uri="{9D8B030D-6E8A-4147-A177-3AD203B41FA5}">
                      <a16:colId xmlns:a16="http://schemas.microsoft.com/office/drawing/2014/main" val="2039123071"/>
                    </a:ext>
                  </a:extLst>
                </a:gridCol>
                <a:gridCol w="4380137">
                  <a:extLst>
                    <a:ext uri="{9D8B030D-6E8A-4147-A177-3AD203B41FA5}">
                      <a16:colId xmlns:a16="http://schemas.microsoft.com/office/drawing/2014/main" val="1839254778"/>
                    </a:ext>
                  </a:extLst>
                </a:gridCol>
                <a:gridCol w="4948345">
                  <a:extLst>
                    <a:ext uri="{9D8B030D-6E8A-4147-A177-3AD203B41FA5}">
                      <a16:colId xmlns:a16="http://schemas.microsoft.com/office/drawing/2014/main" val="1564080858"/>
                    </a:ext>
                  </a:extLst>
                </a:gridCol>
              </a:tblGrid>
              <a:tr h="507718">
                <a:tc>
                  <a:txBody>
                    <a:bodyPr/>
                    <a:lstStyle/>
                    <a:p>
                      <a:pPr marL="0" marR="0" algn="ctr">
                        <a:lnSpc>
                          <a:spcPct val="115000"/>
                        </a:lnSpc>
                        <a:spcAft>
                          <a:spcPts val="800"/>
                        </a:spcAft>
                        <a:buNone/>
                      </a:pPr>
                      <a:r>
                        <a:rPr lang="en-US" sz="2000" b="1" kern="100">
                          <a:effectLst/>
                          <a:latin typeface="Arial" panose="020B0604020202020204" pitchFamily="34" charset="0"/>
                          <a:ea typeface="Aptos" panose="020B0004020202020204" pitchFamily="34" charset="0"/>
                          <a:cs typeface="Arial" panose="020B0604020202020204" pitchFamily="34" charset="0"/>
                        </a:rPr>
                        <a:t>Nhóm câu</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a:effectLst/>
                          <a:latin typeface="Arial" panose="020B0604020202020204" pitchFamily="34" charset="0"/>
                          <a:ea typeface="Aptos" panose="020B0004020202020204" pitchFamily="34" charset="0"/>
                          <a:cs typeface="Arial" panose="020B0604020202020204" pitchFamily="34" charset="0"/>
                        </a:rPr>
                        <a:t>Năng lực</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a:effectLst/>
                          <a:latin typeface="Arial" panose="020B0604020202020204" pitchFamily="34" charset="0"/>
                          <a:ea typeface="Aptos" panose="020B0004020202020204" pitchFamily="34" charset="0"/>
                          <a:cs typeface="Arial" panose="020B0604020202020204" pitchFamily="34" charset="0"/>
                        </a:rPr>
                        <a:t>Mục tiêu đánh giá</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a:effectLst/>
                          <a:latin typeface="Arial" panose="020B0604020202020204" pitchFamily="34" charset="0"/>
                          <a:ea typeface="Aptos" panose="020B0004020202020204" pitchFamily="34" charset="0"/>
                          <a:cs typeface="Arial" panose="020B0604020202020204" pitchFamily="34" charset="0"/>
                        </a:rPr>
                        <a:t>Định hướng ôn tập </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7701994"/>
                  </a:ext>
                </a:extLst>
              </a:tr>
              <a:tr h="3790719">
                <a:tc>
                  <a:txBody>
                    <a:bodyPr/>
                    <a:lstStyle/>
                    <a:p>
                      <a:pPr marL="0" marR="0" algn="just">
                        <a:lnSpc>
                          <a:spcPct val="115000"/>
                        </a:lnSpc>
                        <a:spcAft>
                          <a:spcPts val="800"/>
                        </a:spcAft>
                        <a:buNone/>
                      </a:pPr>
                      <a:r>
                        <a:rPr lang="en-US" sz="2000" kern="100">
                          <a:effectLst/>
                          <a:latin typeface="Arial" panose="020B0604020202020204" pitchFamily="34" charset="0"/>
                          <a:ea typeface="Aptos" panose="020B0004020202020204" pitchFamily="34" charset="0"/>
                          <a:cs typeface="Arial" panose="020B0604020202020204" pitchFamily="34" charset="0"/>
                        </a:rPr>
                        <a:t>13-16</a:t>
                      </a: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err="1">
                          <a:effectLst/>
                          <a:latin typeface="Arial" panose="020B0604020202020204" pitchFamily="34" charset="0"/>
                          <a:ea typeface="Aptos" panose="020B0004020202020204" pitchFamily="34" charset="0"/>
                          <a:cs typeface="Arial" panose="020B0604020202020204" pitchFamily="34" charset="0"/>
                        </a:rPr>
                        <a:t>Từ</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vựng</a:t>
                      </a:r>
                      <a:r>
                        <a:rPr lang="en-US" sz="2000" kern="100" dirty="0">
                          <a:effectLst/>
                          <a:latin typeface="Arial" panose="020B0604020202020204" pitchFamily="34" charset="0"/>
                          <a:ea typeface="Aptos" panose="020B0004020202020204" pitchFamily="34" charset="0"/>
                          <a:cs typeface="Arial" panose="020B0604020202020204" pitchFamily="34" charset="0"/>
                        </a:rPr>
                        <a:t> – </a:t>
                      </a:r>
                      <a:r>
                        <a:rPr lang="en-US" sz="2000" kern="100" dirty="0" err="1">
                          <a:effectLst/>
                          <a:latin typeface="Arial" panose="020B0604020202020204" pitchFamily="34" charset="0"/>
                          <a:ea typeface="Aptos" panose="020B0004020202020204" pitchFamily="34" charset="0"/>
                          <a:cs typeface="Arial" panose="020B0604020202020204" pitchFamily="34" charset="0"/>
                        </a:rPr>
                        <a:t>Ngữ</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pháp</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Tính</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phù</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hợp</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ngữ</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cảnh</a:t>
                      </a:r>
                      <a:r>
                        <a:rPr lang="en-US" sz="2000" kern="100" dirty="0">
                          <a:effectLst/>
                          <a:latin typeface="Arial" panose="020B0604020202020204" pitchFamily="34" charset="0"/>
                          <a:ea typeface="Aptos" panose="020B0004020202020204" pitchFamily="34" charset="0"/>
                          <a:cs typeface="Arial" panose="020B0604020202020204" pitchFamily="34" charset="0"/>
                        </a:rPr>
                        <a:t>)</a:t>
                      </a: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err="1">
                          <a:effectLst/>
                          <a:latin typeface="Arial" panose="020B0604020202020204" pitchFamily="34" charset="0"/>
                          <a:ea typeface="Aptos" panose="020B0004020202020204" pitchFamily="34" charset="0"/>
                          <a:cs typeface="Arial" panose="020B0604020202020204" pitchFamily="34" charset="0"/>
                        </a:rPr>
                        <a:t>Chọn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từ</a:t>
                      </a:r>
                      <a:r>
                        <a:rPr lang="en-US" sz="2000" kern="100" dirty="0">
                          <a:effectLst/>
                          <a:latin typeface="Arial" panose="020B0604020202020204" pitchFamily="34" charset="0"/>
                          <a:ea typeface="Aptos" panose="020B0004020202020204" pitchFamily="34" charset="0"/>
                          <a:cs typeface="Arial" panose="020B0604020202020204" pitchFamily="34" charset="0"/>
                        </a:rPr>
                        <a:t>/</a:t>
                      </a:r>
                      <a:r>
                        <a:rPr lang="en-US" sz="2000" kern="100" dirty="0" err="1">
                          <a:effectLst/>
                          <a:latin typeface="Arial" panose="020B0604020202020204" pitchFamily="34" charset="0"/>
                          <a:ea typeface="Aptos" panose="020B0004020202020204" pitchFamily="34" charset="0"/>
                          <a:cs typeface="Arial" panose="020B0604020202020204" pitchFamily="34" charset="0"/>
                        </a:rPr>
                        <a:t>cụm</a:t>
                      </a:r>
                      <a:r>
                        <a:rPr lang="en-US" sz="2000" kern="100" dirty="0">
                          <a:effectLst/>
                          <a:latin typeface="Arial" panose="020B0604020202020204" pitchFamily="34" charset="0"/>
                          <a:ea typeface="Aptos" panose="020B0004020202020204" pitchFamily="34" charset="0"/>
                          <a:cs typeface="Arial" panose="020B0604020202020204" pitchFamily="34" charset="0"/>
                        </a:rPr>
                        <a:t>/collocation </a:t>
                      </a:r>
                      <a:r>
                        <a:rPr lang="en-US" sz="2000" kern="100" dirty="0" err="1">
                          <a:effectLst/>
                          <a:latin typeface="Arial" panose="020B0604020202020204" pitchFamily="34" charset="0"/>
                          <a:ea typeface="Aptos" panose="020B0004020202020204" pitchFamily="34" charset="0"/>
                          <a:cs typeface="Arial" panose="020B0604020202020204" pitchFamily="34" charset="0"/>
                        </a:rPr>
                        <a:t>theo</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thể</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loại</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văn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bản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thực</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dụng</a:t>
                      </a:r>
                      <a:r>
                        <a:rPr lang="en-US" sz="2000" kern="100" dirty="0">
                          <a:effectLst/>
                          <a:latin typeface="Arial" panose="020B0604020202020204" pitchFamily="34" charset="0"/>
                          <a:ea typeface="Aptos" panose="020B0004020202020204" pitchFamily="34" charset="0"/>
                          <a:cs typeface="Arial" panose="020B0604020202020204" pitchFamily="34" charset="0"/>
                        </a:rPr>
                        <a:t> (notice/announcement/email/advertisement/instructions…): </a:t>
                      </a:r>
                      <a:r>
                        <a:rPr lang="en-US" sz="2000" i="1" kern="100" dirty="0">
                          <a:effectLst/>
                          <a:latin typeface="Arial" panose="020B0604020202020204" pitchFamily="34" charset="0"/>
                          <a:ea typeface="Aptos" panose="020B0004020202020204" pitchFamily="34" charset="0"/>
                          <a:cs typeface="Arial" panose="020B0604020202020204" pitchFamily="34" charset="0"/>
                        </a:rPr>
                        <a:t>on + date; at + time; further information; make a reservation; comment on your performance; highly recommended; take place/ be held</a:t>
                      </a:r>
                      <a:r>
                        <a:rPr lang="en-US" sz="2000" kern="100" dirty="0">
                          <a:effectLst/>
                          <a:latin typeface="Arial" panose="020B0604020202020204" pitchFamily="34" charset="0"/>
                          <a:ea typeface="Aptos" panose="020B0004020202020204" pitchFamily="34" charset="0"/>
                          <a:cs typeface="Arial" panose="020B0604020202020204" pitchFamily="34" charset="0"/>
                        </a:rPr>
                        <a:t> … </a:t>
                      </a:r>
                    </a:p>
                    <a:p>
                      <a:pPr marL="0" marR="0" algn="just">
                        <a:lnSpc>
                          <a:spcPct val="115000"/>
                        </a:lnSpc>
                        <a:spcAft>
                          <a:spcPts val="800"/>
                        </a:spcAft>
                        <a:buNone/>
                      </a:pPr>
                      <a:r>
                        <a:rPr lang="en-US" sz="2000" kern="100" dirty="0" err="1">
                          <a:effectLst/>
                          <a:latin typeface="Arial" panose="020B0604020202020204" pitchFamily="34" charset="0"/>
                          <a:ea typeface="Aptos" panose="020B0004020202020204" pitchFamily="34" charset="0"/>
                          <a:cs typeface="Arial" panose="020B0604020202020204" pitchFamily="34" charset="0"/>
                        </a:rPr>
                        <a:t>Mục</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tiêu</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không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chỉ</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đúng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ngữ</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pháp</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mà</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đúng</a:t>
                      </a:r>
                      <a:r>
                        <a:rPr lang="en-US" sz="2000" kern="100" dirty="0">
                          <a:effectLst/>
                          <a:latin typeface="Arial" panose="020B0604020202020204" pitchFamily="34" charset="0"/>
                          <a:ea typeface="Aptos" panose="020B0004020202020204" pitchFamily="34" charset="0"/>
                          <a:cs typeface="Arial" panose="020B0604020202020204" pitchFamily="34" charset="0"/>
                        </a:rPr>
                        <a:t> phong </a:t>
                      </a:r>
                      <a:r>
                        <a:rPr lang="en-US" sz="2000" kern="100" dirty="0" err="1">
                          <a:effectLst/>
                          <a:latin typeface="Arial" panose="020B0604020202020204" pitchFamily="34" charset="0"/>
                          <a:ea typeface="Aptos" panose="020B0004020202020204" pitchFamily="34" charset="0"/>
                          <a:cs typeface="Arial" panose="020B0604020202020204" pitchFamily="34" charset="0"/>
                        </a:rPr>
                        <a:t>cách</a:t>
                      </a:r>
                      <a:r>
                        <a:rPr lang="en-US" sz="2000" kern="100" dirty="0">
                          <a:effectLst/>
                          <a:latin typeface="Arial" panose="020B0604020202020204" pitchFamily="34" charset="0"/>
                          <a:ea typeface="Aptos" panose="020B0004020202020204" pitchFamily="34" charset="0"/>
                          <a:cs typeface="Arial" panose="020B0604020202020204" pitchFamily="34" charset="0"/>
                        </a:rPr>
                        <a:t> – </a:t>
                      </a:r>
                      <a:r>
                        <a:rPr lang="en-US" sz="2000" kern="100" dirty="0" err="1">
                          <a:effectLst/>
                          <a:latin typeface="Arial" panose="020B0604020202020204" pitchFamily="34" charset="0"/>
                          <a:ea typeface="Aptos" panose="020B0004020202020204" pitchFamily="34" charset="0"/>
                          <a:cs typeface="Arial" panose="020B0604020202020204" pitchFamily="34" charset="0"/>
                        </a:rPr>
                        <a:t>đúng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chỗ</a:t>
                      </a:r>
                      <a:r>
                        <a:rPr lang="en-US" sz="2000" kern="100" dirty="0">
                          <a:effectLst/>
                          <a:latin typeface="Arial" panose="020B0604020202020204" pitchFamily="34" charset="0"/>
                          <a:ea typeface="Aptos" panose="020B0004020202020204" pitchFamily="34" charset="0"/>
                          <a:cs typeface="Arial" panose="020B0604020202020204" pitchFamily="34" charset="0"/>
                        </a:rPr>
                        <a:t>.</a:t>
                      </a: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Tập</a:t>
                      </a:r>
                      <a:r>
                        <a:rPr lang="en-US" sz="2000" kern="100" dirty="0">
                          <a:effectLst/>
                          <a:latin typeface="Arial" panose="020B0604020202020204" pitchFamily="34" charset="0"/>
                          <a:ea typeface="Aptos" panose="020B0004020202020204" pitchFamily="34" charset="0"/>
                          <a:cs typeface="Arial" panose="020B0604020202020204" pitchFamily="34" charset="0"/>
                        </a:rPr>
                        <a:t> trung </a:t>
                      </a:r>
                      <a:r>
                        <a:rPr lang="en-US" sz="2000" kern="100" dirty="0" err="1">
                          <a:effectLst/>
                          <a:latin typeface="Arial" panose="020B0604020202020204" pitchFamily="34" charset="0"/>
                          <a:ea typeface="Aptos" panose="020B0004020202020204" pitchFamily="34" charset="0"/>
                          <a:cs typeface="Arial" panose="020B0604020202020204" pitchFamily="34" charset="0"/>
                        </a:rPr>
                        <a:t>vào</a:t>
                      </a:r>
                      <a:r>
                        <a:rPr lang="en-US" sz="2000" kern="100" dirty="0">
                          <a:effectLst/>
                          <a:latin typeface="Arial" panose="020B0604020202020204" pitchFamily="34" charset="0"/>
                          <a:ea typeface="Aptos" panose="020B0004020202020204" pitchFamily="34" charset="0"/>
                          <a:cs typeface="Arial" panose="020B0604020202020204" pitchFamily="34" charset="0"/>
                        </a:rPr>
                        <a:t> collocation (</a:t>
                      </a:r>
                      <a:r>
                        <a:rPr lang="en-US" sz="2000" kern="100" dirty="0" err="1">
                          <a:effectLst/>
                          <a:latin typeface="Arial" panose="020B0604020202020204" pitchFamily="34" charset="0"/>
                          <a:ea typeface="Aptos" panose="020B0004020202020204" pitchFamily="34" charset="0"/>
                          <a:cs typeface="Arial" panose="020B0604020202020204" pitchFamily="34" charset="0"/>
                        </a:rPr>
                        <a:t>cụm</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cố</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định</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giới</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từ</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trong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văn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bản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thực</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tế</a:t>
                      </a:r>
                      <a:r>
                        <a:rPr lang="en-US" sz="2000" kern="100" dirty="0">
                          <a:effectLst/>
                          <a:latin typeface="Arial" panose="020B0604020202020204" pitchFamily="34" charset="0"/>
                          <a:ea typeface="Aptos" panose="020B0004020202020204" pitchFamily="34" charset="0"/>
                          <a:cs typeface="Arial" panose="020B0604020202020204" pitchFamily="34" charset="0"/>
                        </a:rPr>
                        <a:t>: notice, announcement, email, advertisement, instructions, … </a:t>
                      </a:r>
                    </a:p>
                    <a:p>
                      <a:pPr marL="0" marR="0" algn="just">
                        <a:lnSpc>
                          <a:spcPct val="115000"/>
                        </a:lnSpc>
                        <a:spcAft>
                          <a:spcPts val="800"/>
                        </a:spcAft>
                        <a:buNone/>
                      </a:pPr>
                      <a:r>
                        <a:rPr lang="en-US" sz="2000" kern="100" dirty="0">
                          <a:effectLst/>
                          <a:latin typeface="Arial" panose="020B0604020202020204" pitchFamily="34" charset="0"/>
                          <a:ea typeface="Aptos" panose="020B0004020202020204" pitchFamily="34" charset="0"/>
                          <a:cs typeface="Arial" panose="020B0604020202020204" pitchFamily="34" charset="0"/>
                        </a:rPr>
                        <a:t>- HS </a:t>
                      </a:r>
                      <a:r>
                        <a:rPr lang="en-US" sz="2000" kern="100" dirty="0" err="1">
                          <a:effectLst/>
                          <a:latin typeface="Arial" panose="020B0604020202020204" pitchFamily="34" charset="0"/>
                          <a:ea typeface="Aptos" panose="020B0004020202020204" pitchFamily="34" charset="0"/>
                          <a:cs typeface="Arial" panose="020B0604020202020204" pitchFamily="34" charset="0"/>
                        </a:rPr>
                        <a:t>làm</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bài</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tập</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điền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từ</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theo</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văn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bản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thật</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ví</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dụ</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mẫu</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thông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báo</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trong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SGK</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bảng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chỉ</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dẫn</a:t>
                      </a:r>
                      <a:r>
                        <a:rPr lang="en-US" sz="2000" kern="100" dirty="0">
                          <a:effectLst/>
                          <a:latin typeface="Arial" panose="020B0604020202020204" pitchFamily="34" charset="0"/>
                          <a:ea typeface="Aptos" panose="020B0004020202020204" pitchFamily="34" charset="0"/>
                          <a:cs typeface="Arial" panose="020B0604020202020204" pitchFamily="34" charset="0"/>
                        </a:rPr>
                        <a:t>)</a:t>
                      </a: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1323237"/>
                  </a:ext>
                </a:extLst>
              </a:tr>
            </a:tbl>
          </a:graphicData>
        </a:graphic>
      </p:graphicFrame>
      <p:pic>
        <p:nvPicPr>
          <p:cNvPr id="6" name="Picture 5">
            <a:extLst>
              <a:ext uri="{FF2B5EF4-FFF2-40B4-BE49-F238E27FC236}">
                <a16:creationId xmlns:a16="http://schemas.microsoft.com/office/drawing/2014/main" id="{4D245182-0FC5-861D-70F1-CD99455A7B70}"/>
              </a:ext>
            </a:extLst>
          </p:cNvPr>
          <p:cNvPicPr>
            <a:picLocks noChangeAspect="1"/>
          </p:cNvPicPr>
          <p:nvPr/>
        </p:nvPicPr>
        <p:blipFill>
          <a:blip r:embed="rId2"/>
          <a:stretch>
            <a:fillRect/>
          </a:stretch>
        </p:blipFill>
        <p:spPr>
          <a:xfrm>
            <a:off x="117988" y="119863"/>
            <a:ext cx="5005979" cy="2156296"/>
          </a:xfrm>
          <a:prstGeom prst="rect">
            <a:avLst/>
          </a:prstGeom>
        </p:spPr>
      </p:pic>
      <p:pic>
        <p:nvPicPr>
          <p:cNvPr id="9" name="Picture 8">
            <a:extLst>
              <a:ext uri="{FF2B5EF4-FFF2-40B4-BE49-F238E27FC236}">
                <a16:creationId xmlns:a16="http://schemas.microsoft.com/office/drawing/2014/main" id="{5AC19527-4DC1-AC98-887D-B5AFF7AD85DE}"/>
              </a:ext>
            </a:extLst>
          </p:cNvPr>
          <p:cNvPicPr>
            <a:picLocks noChangeAspect="1"/>
          </p:cNvPicPr>
          <p:nvPr/>
        </p:nvPicPr>
        <p:blipFill>
          <a:blip r:embed="rId3"/>
          <a:stretch>
            <a:fillRect/>
          </a:stretch>
        </p:blipFill>
        <p:spPr>
          <a:xfrm>
            <a:off x="6526375" y="903044"/>
            <a:ext cx="5341161" cy="643309"/>
          </a:xfrm>
          <a:prstGeom prst="rect">
            <a:avLst/>
          </a:prstGeom>
        </p:spPr>
      </p:pic>
    </p:spTree>
    <p:extLst>
      <p:ext uri="{BB962C8B-B14F-4D97-AF65-F5344CB8AC3E}">
        <p14:creationId xmlns:p14="http://schemas.microsoft.com/office/powerpoint/2010/main" val="3122305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2AF1E08-0963-F3A1-A83F-2CCFFB057BE3}"/>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6527CA-25A7-F4E7-323B-6DF232531665}"/>
              </a:ext>
            </a:extLst>
          </p:cNvPr>
          <p:cNvGraphicFramePr>
            <a:graphicFrameLocks noGrp="1"/>
          </p:cNvGraphicFramePr>
          <p:nvPr>
            <p:extLst>
              <p:ext uri="{D42A27DB-BD31-4B8C-83A1-F6EECF244321}">
                <p14:modId xmlns:p14="http://schemas.microsoft.com/office/powerpoint/2010/main" val="3686365367"/>
              </p:ext>
            </p:extLst>
          </p:nvPr>
        </p:nvGraphicFramePr>
        <p:xfrm>
          <a:off x="349845" y="3759140"/>
          <a:ext cx="11492309" cy="2811343"/>
        </p:xfrm>
        <a:graphic>
          <a:graphicData uri="http://schemas.openxmlformats.org/drawingml/2006/table">
            <a:tbl>
              <a:tblPr firstRow="1" firstCol="1" bandRow="1"/>
              <a:tblGrid>
                <a:gridCol w="1692684">
                  <a:extLst>
                    <a:ext uri="{9D8B030D-6E8A-4147-A177-3AD203B41FA5}">
                      <a16:colId xmlns:a16="http://schemas.microsoft.com/office/drawing/2014/main" val="3417260081"/>
                    </a:ext>
                  </a:extLst>
                </a:gridCol>
                <a:gridCol w="2603319">
                  <a:extLst>
                    <a:ext uri="{9D8B030D-6E8A-4147-A177-3AD203B41FA5}">
                      <a16:colId xmlns:a16="http://schemas.microsoft.com/office/drawing/2014/main" val="2554493871"/>
                    </a:ext>
                  </a:extLst>
                </a:gridCol>
                <a:gridCol w="7196306">
                  <a:extLst>
                    <a:ext uri="{9D8B030D-6E8A-4147-A177-3AD203B41FA5}">
                      <a16:colId xmlns:a16="http://schemas.microsoft.com/office/drawing/2014/main" val="2660305685"/>
                    </a:ext>
                  </a:extLst>
                </a:gridCol>
              </a:tblGrid>
              <a:tr h="400962">
                <a:tc>
                  <a:txBody>
                    <a:bodyPr/>
                    <a:lstStyle/>
                    <a:p>
                      <a:pPr marL="0" marR="0" algn="ctr">
                        <a:lnSpc>
                          <a:spcPct val="115000"/>
                        </a:lnSpc>
                        <a:spcAft>
                          <a:spcPts val="800"/>
                        </a:spcAft>
                        <a:buNone/>
                      </a:pP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Nhóm</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3139" marR="33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Năng lực</a:t>
                      </a:r>
                      <a:endParaRPr lang="en-US" sz="2000"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3139" marR="33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Mục tiêu đánh giá</a:t>
                      </a:r>
                      <a:endParaRPr lang="en-US" sz="2000"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3139" marR="33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047594"/>
                  </a:ext>
                </a:extLst>
              </a:tr>
              <a:tr h="2410381">
                <a:tc>
                  <a:txBody>
                    <a:bodyPr/>
                    <a:lstStyle/>
                    <a:p>
                      <a:pPr marL="0" marR="0" algn="ctr">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17-18 </a:t>
                      </a:r>
                    </a:p>
                  </a:txBody>
                  <a:tcPr marL="33139" marR="33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Viết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gián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tiếp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Mạch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lạc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ở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mức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độ</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đoạn</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3139" marR="33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Sắp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xếp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điền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để</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hình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thành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đoạn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văn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logic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dựa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vào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chủ</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đề</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 Phát triển ý –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Kết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luận</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Đại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tham</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chiếu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i="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this/they/which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nối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chỉ</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trình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tự</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i="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first/then/finally</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nối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quan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hệ</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logic (</a:t>
                      </a:r>
                      <a:r>
                        <a:rPr lang="en-US" sz="2000" i="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however/therefore/so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33139" marR="33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013707"/>
                  </a:ext>
                </a:extLst>
              </a:tr>
            </a:tbl>
          </a:graphicData>
        </a:graphic>
      </p:graphicFrame>
      <p:pic>
        <p:nvPicPr>
          <p:cNvPr id="4" name="Picture 3">
            <a:extLst>
              <a:ext uri="{FF2B5EF4-FFF2-40B4-BE49-F238E27FC236}">
                <a16:creationId xmlns:a16="http://schemas.microsoft.com/office/drawing/2014/main" id="{1D850297-91A5-EC32-E30A-137320A07C56}"/>
              </a:ext>
            </a:extLst>
          </p:cNvPr>
          <p:cNvPicPr>
            <a:picLocks noChangeAspect="1"/>
          </p:cNvPicPr>
          <p:nvPr/>
        </p:nvPicPr>
        <p:blipFill>
          <a:blip r:embed="rId2"/>
          <a:stretch>
            <a:fillRect/>
          </a:stretch>
        </p:blipFill>
        <p:spPr>
          <a:xfrm>
            <a:off x="1973986" y="202676"/>
            <a:ext cx="8461486" cy="3277779"/>
          </a:xfrm>
          <a:prstGeom prst="rect">
            <a:avLst/>
          </a:prstGeom>
        </p:spPr>
      </p:pic>
    </p:spTree>
    <p:extLst>
      <p:ext uri="{BB962C8B-B14F-4D97-AF65-F5344CB8AC3E}">
        <p14:creationId xmlns:p14="http://schemas.microsoft.com/office/powerpoint/2010/main" val="112197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C714-FE74-5081-C60A-03AC7C625B42}"/>
              </a:ext>
            </a:extLst>
          </p:cNvPr>
          <p:cNvSpPr>
            <a:spLocks noGrp="1"/>
          </p:cNvSpPr>
          <p:nvPr>
            <p:ph type="title"/>
          </p:nvPr>
        </p:nvSpPr>
        <p:spPr>
          <a:xfrm>
            <a:off x="146955" y="2117745"/>
            <a:ext cx="9895951" cy="1033669"/>
          </a:xfrm>
        </p:spPr>
        <p:txBody>
          <a:bodyPr>
            <a:normAutofit fontScale="90000"/>
          </a:bodyPr>
          <a:lstStyle/>
          <a:p>
            <a:pPr algn="ctr">
              <a:lnSpc>
                <a:spcPct val="150000"/>
              </a:lnSpc>
            </a:pPr>
            <a:r>
              <a:rPr lang="en-US" sz="4000" b="1" dirty="0">
                <a:solidFill>
                  <a:srgbClr val="002060"/>
                </a:solidFill>
                <a:latin typeface="Times New Roman" panose="02020603050405020304" pitchFamily="18" charset="0"/>
                <a:cs typeface="Times New Roman" panose="02020603050405020304" pitchFamily="18" charset="0"/>
              </a:rPr>
              <a:t>HƯỚNG DẪN HOẠT ĐỘNG CHUYÊN MÔN </a:t>
            </a:r>
            <a:r>
              <a:rPr lang="en-US" sz="4000" b="1" dirty="0">
                <a:solidFill>
                  <a:srgbClr val="FF0000"/>
                </a:solidFill>
                <a:latin typeface="Times New Roman" panose="02020603050405020304" pitchFamily="18" charset="0"/>
                <a:cs typeface="Times New Roman" panose="02020603050405020304" pitchFamily="18" charset="0"/>
              </a:rPr>
              <a:t>BỘ MÔN NGOẠI NGỮ </a:t>
            </a:r>
            <a:br>
              <a:rPr lang="en-US" sz="4000" b="1" dirty="0">
                <a:solidFill>
                  <a:srgbClr val="002060"/>
                </a:solidFill>
                <a:latin typeface="Times New Roman" panose="02020603050405020304" pitchFamily="18" charset="0"/>
                <a:cs typeface="Times New Roman" panose="02020603050405020304" pitchFamily="18" charset="0"/>
              </a:rPr>
            </a:br>
            <a:r>
              <a:rPr lang="en-US" sz="4000" b="1" dirty="0">
                <a:solidFill>
                  <a:srgbClr val="002060"/>
                </a:solidFill>
                <a:latin typeface="Times New Roman" panose="02020603050405020304" pitchFamily="18" charset="0"/>
                <a:cs typeface="Times New Roman" panose="02020603050405020304" pitchFamily="18" charset="0"/>
              </a:rPr>
              <a:t>NĂM HỌC 2025-2026</a:t>
            </a:r>
            <a:endParaRPr lang="vi-VN" sz="40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B9FB1A-97BA-CAF1-5BDC-B667090CE1E7}"/>
              </a:ext>
            </a:extLst>
          </p:cNvPr>
          <p:cNvSpPr txBox="1"/>
          <p:nvPr/>
        </p:nvSpPr>
        <p:spPr>
          <a:xfrm>
            <a:off x="481392" y="505217"/>
            <a:ext cx="1943401" cy="646331"/>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PHẦN 1</a:t>
            </a:r>
            <a:endParaRPr lang="vi-VN" sz="3600" dirty="0"/>
          </a:p>
        </p:txBody>
      </p:sp>
    </p:spTree>
    <p:extLst>
      <p:ext uri="{BB962C8B-B14F-4D97-AF65-F5344CB8AC3E}">
        <p14:creationId xmlns:p14="http://schemas.microsoft.com/office/powerpoint/2010/main" val="2707325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6DA4BF4-B114-0DD5-08DC-5F8CEDEF8BC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3762D94-D1E5-1D57-5C35-E6A950216B77}"/>
              </a:ext>
            </a:extLst>
          </p:cNvPr>
          <p:cNvGraphicFramePr>
            <a:graphicFrameLocks noGrp="1"/>
          </p:cNvGraphicFramePr>
          <p:nvPr>
            <p:extLst>
              <p:ext uri="{D42A27DB-BD31-4B8C-83A1-F6EECF244321}">
                <p14:modId xmlns:p14="http://schemas.microsoft.com/office/powerpoint/2010/main" val="1015888588"/>
              </p:ext>
            </p:extLst>
          </p:nvPr>
        </p:nvGraphicFramePr>
        <p:xfrm>
          <a:off x="104748" y="110966"/>
          <a:ext cx="11480794" cy="6768910"/>
        </p:xfrm>
        <a:graphic>
          <a:graphicData uri="http://schemas.openxmlformats.org/drawingml/2006/table">
            <a:tbl>
              <a:tblPr firstRow="1" firstCol="1" bandRow="1"/>
              <a:tblGrid>
                <a:gridCol w="1092456">
                  <a:extLst>
                    <a:ext uri="{9D8B030D-6E8A-4147-A177-3AD203B41FA5}">
                      <a16:colId xmlns:a16="http://schemas.microsoft.com/office/drawing/2014/main" val="3417260081"/>
                    </a:ext>
                  </a:extLst>
                </a:gridCol>
                <a:gridCol w="10388338">
                  <a:extLst>
                    <a:ext uri="{9D8B030D-6E8A-4147-A177-3AD203B41FA5}">
                      <a16:colId xmlns:a16="http://schemas.microsoft.com/office/drawing/2014/main" val="2660305685"/>
                    </a:ext>
                  </a:extLst>
                </a:gridCol>
              </a:tblGrid>
              <a:tr h="651019">
                <a:tc>
                  <a:txBody>
                    <a:bodyPr/>
                    <a:lstStyle/>
                    <a:p>
                      <a:pPr marL="0" marR="0" algn="ctr">
                        <a:lnSpc>
                          <a:spcPct val="115000"/>
                        </a:lnSpc>
                        <a:spcAft>
                          <a:spcPts val="800"/>
                        </a:spcAft>
                        <a:buNone/>
                      </a:pP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Nhóm</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3139" marR="33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0"/>
                        </a:spcAft>
                        <a:buNone/>
                      </a:pPr>
                      <a:r>
                        <a:rPr lang="vi-VN"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Định hướng ôn tập </a:t>
                      </a:r>
                      <a:endPar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3139" marR="33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047594"/>
                  </a:ext>
                </a:extLst>
              </a:tr>
              <a:tr h="5912192">
                <a:tc>
                  <a:txBody>
                    <a:bodyPr/>
                    <a:lstStyle/>
                    <a:p>
                      <a:pPr marL="0" marR="0" algn="ctr">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17-18 </a:t>
                      </a:r>
                    </a:p>
                  </a:txBody>
                  <a:tcPr marL="33139" marR="33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00000"/>
                        </a:lnSpc>
                        <a:spcAft>
                          <a:spcPts val="0"/>
                        </a:spcAft>
                        <a:buNone/>
                      </a:pPr>
                      <a:r>
                        <a:rPr lang="vi-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Hướng dẫn nhận diện câu chủ đề (topic sentence)</a:t>
                      </a:r>
                    </a:p>
                    <a:p>
                      <a:pPr marL="0" marR="0" algn="just">
                        <a:lnSpc>
                          <a:spcPct val="100000"/>
                        </a:lnSpc>
                        <a:spcAft>
                          <a:spcPts val="0"/>
                        </a:spcAft>
                        <a:buNone/>
                      </a:pPr>
                      <a:r>
                        <a:rPr lang="vi-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Thường có từ khóa bao quát, mang ý khái quát.</a:t>
                      </a:r>
                    </a:p>
                    <a:p>
                      <a:pPr marL="0" marR="0" algn="just">
                        <a:lnSpc>
                          <a:spcPct val="100000"/>
                        </a:lnSpc>
                        <a:spcAft>
                          <a:spcPts val="0"/>
                        </a:spcAft>
                        <a:buNone/>
                      </a:pPr>
                      <a:r>
                        <a:rPr lang="vi-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Không đi vào chi tiết nhỏ, không có liên từ chỉ kết quả.</a:t>
                      </a:r>
                    </a:p>
                    <a:p>
                      <a:pPr marL="0" marR="0" algn="just">
                        <a:lnSpc>
                          <a:spcPct val="100000"/>
                        </a:lnSpc>
                        <a:spcAft>
                          <a:spcPts val="0"/>
                        </a:spcAft>
                        <a:buNone/>
                      </a:pPr>
                      <a:r>
                        <a:rPr lang="vi-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Hướng dẫn nhận diện câu kết đoạn (concluding sentence)</a:t>
                      </a:r>
                    </a:p>
                    <a:p>
                      <a:pPr marL="0" marR="0" algn="just">
                        <a:lnSpc>
                          <a:spcPct val="100000"/>
                        </a:lnSpc>
                        <a:spcAft>
                          <a:spcPts val="0"/>
                        </a:spcAft>
                        <a:buNone/>
                      </a:pPr>
                      <a:r>
                        <a:rPr lang="vi-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Thường tổng kết lại ý chính hoặc nhấn mạnh tầm quan trọng.</a:t>
                      </a:r>
                    </a:p>
                    <a:p>
                      <a:pPr marL="0" marR="0" algn="just">
                        <a:lnSpc>
                          <a:spcPct val="100000"/>
                        </a:lnSpc>
                        <a:spcAft>
                          <a:spcPts val="0"/>
                        </a:spcAft>
                        <a:buNone/>
                      </a:pPr>
                      <a:r>
                        <a:rPr lang="vi-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Có thể sử dụng marker words (từ chỉ dấu hiệu) như </a:t>
                      </a:r>
                      <a:r>
                        <a:rPr lang="vi-VN" sz="2000" i="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Therefore, In conclusion, Because of these advantages…</a:t>
                      </a:r>
                    </a:p>
                    <a:p>
                      <a:pPr marL="0" marR="0" algn="just">
                        <a:lnSpc>
                          <a:spcPct val="100000"/>
                        </a:lnSpc>
                        <a:spcAft>
                          <a:spcPts val="0"/>
                        </a:spcAft>
                        <a:buNone/>
                      </a:pPr>
                      <a:r>
                        <a:rPr lang="vi-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Luyện marker words (từ chỉ dấu hiệu)</a:t>
                      </a:r>
                    </a:p>
                    <a:p>
                      <a:pPr marL="0" marR="0" algn="just">
                        <a:lnSpc>
                          <a:spcPct val="100000"/>
                        </a:lnSpc>
                        <a:spcAft>
                          <a:spcPts val="0"/>
                        </a:spcAft>
                        <a:buNone/>
                      </a:pPr>
                      <a:r>
                        <a:rPr lang="vi-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2000" b="0" i="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First, then, finally, however, therefore, in addition, because</a:t>
                      </a:r>
                      <a:r>
                        <a:rPr lang="vi-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p>
                      <a:pPr marL="0" marR="0" algn="just">
                        <a:lnSpc>
                          <a:spcPct val="100000"/>
                        </a:lnSpc>
                        <a:spcAft>
                          <a:spcPts val="0"/>
                        </a:spcAft>
                        <a:buNone/>
                      </a:pPr>
                      <a:r>
                        <a:rPr lang="vi-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Nhận diện dấu hiệu về trình tự (sequencing), nguyên nhân–kết quả (cause–effect), so sánh–đối lập (contrast).</a:t>
                      </a:r>
                    </a:p>
                    <a:p>
                      <a:pPr marL="0" marR="0" algn="just">
                        <a:lnSpc>
                          <a:spcPct val="100000"/>
                        </a:lnSpc>
                        <a:spcAft>
                          <a:spcPts val="0"/>
                        </a:spcAft>
                        <a:buNone/>
                      </a:pPr>
                      <a:r>
                        <a:rPr lang="vi-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Dạng bài tập gợi ý: </a:t>
                      </a:r>
                    </a:p>
                    <a:p>
                      <a:pPr marL="0" marR="0" algn="just">
                        <a:lnSpc>
                          <a:spcPct val="100000"/>
                        </a:lnSpc>
                        <a:spcAft>
                          <a:spcPts val="0"/>
                        </a:spcAft>
                        <a:buNone/>
                      </a:pPr>
                      <a:r>
                        <a:rPr lang="vi-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Cho HS một đoạn văn bị xáo trộn câu → yêu cầu xác định câu mở đầu, câu kết và sắp xếp lại thành đoạn logic.</a:t>
                      </a:r>
                    </a:p>
                    <a:p>
                      <a:pPr marL="0" marR="0" algn="just">
                        <a:lnSpc>
                          <a:spcPct val="100000"/>
                        </a:lnSpc>
                        <a:spcAft>
                          <a:spcPts val="0"/>
                        </a:spcAft>
                        <a:buNone/>
                      </a:pPr>
                      <a:r>
                        <a:rPr lang="vi-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Yêu cầu HS viết câu kết luận dựa trên đoạn văn đã cho để luyện kỹ năng tổng kết.</a:t>
                      </a:r>
                    </a:p>
                    <a:p>
                      <a:pPr marL="0" marR="0" algn="just">
                        <a:lnSpc>
                          <a:spcPct val="100000"/>
                        </a:lnSpc>
                        <a:spcAft>
                          <a:spcPts val="0"/>
                        </a:spcAft>
                        <a:buNone/>
                      </a:pPr>
                      <a:r>
                        <a:rPr lang="vi-VN"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Lỗi sai thường gặp</a:t>
                      </a:r>
                    </a:p>
                    <a:p>
                      <a:pPr marL="0" marR="0" algn="just">
                        <a:lnSpc>
                          <a:spcPct val="100000"/>
                        </a:lnSpc>
                        <a:spcAft>
                          <a:spcPts val="0"/>
                        </a:spcAft>
                        <a:buNone/>
                      </a:pPr>
                      <a:r>
                        <a:rPr lang="vi-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Chọn câu có chi tiết nhỏ thay vì câu khái quát để làm mở đoạn.</a:t>
                      </a:r>
                    </a:p>
                    <a:p>
                      <a:pPr marL="0" marR="0" algn="just">
                        <a:lnSpc>
                          <a:spcPct val="100000"/>
                        </a:lnSpc>
                        <a:spcAft>
                          <a:spcPts val="0"/>
                        </a:spcAft>
                        <a:buNone/>
                      </a:pPr>
                      <a:r>
                        <a:rPr lang="vi-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Nhầm lẫn giữa câu giải thích và câu kết luận.</a:t>
                      </a:r>
                    </a:p>
                    <a:p>
                      <a:pPr marL="0" marR="0" algn="just">
                        <a:lnSpc>
                          <a:spcPct val="100000"/>
                        </a:lnSpc>
                        <a:spcAft>
                          <a:spcPts val="0"/>
                        </a:spcAft>
                        <a:buNone/>
                      </a:pPr>
                      <a:r>
                        <a:rPr lang="vi-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Sắp xếp theo ý chủ quan mà không xét quan hệ logic.</a:t>
                      </a:r>
                    </a:p>
                    <a:p>
                      <a:pPr marL="0" marR="0" algn="just">
                        <a:lnSpc>
                          <a:spcPct val="100000"/>
                        </a:lnSpc>
                        <a:spcAft>
                          <a:spcPts val="0"/>
                        </a:spcAft>
                        <a:buNone/>
                      </a:pP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3139" marR="33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013707"/>
                  </a:ext>
                </a:extLst>
              </a:tr>
            </a:tbl>
          </a:graphicData>
        </a:graphic>
      </p:graphicFrame>
    </p:spTree>
    <p:extLst>
      <p:ext uri="{BB962C8B-B14F-4D97-AF65-F5344CB8AC3E}">
        <p14:creationId xmlns:p14="http://schemas.microsoft.com/office/powerpoint/2010/main" val="2653333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B2DBBDD-3BA4-DA57-D2CC-DECA96ADCF4F}"/>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E6897D0-C005-5FBE-6518-3EA1A15604CC}"/>
              </a:ext>
            </a:extLst>
          </p:cNvPr>
          <p:cNvGraphicFramePr>
            <a:graphicFrameLocks noGrp="1"/>
          </p:cNvGraphicFramePr>
          <p:nvPr>
            <p:extLst>
              <p:ext uri="{D42A27DB-BD31-4B8C-83A1-F6EECF244321}">
                <p14:modId xmlns:p14="http://schemas.microsoft.com/office/powerpoint/2010/main" val="1241990715"/>
              </p:ext>
            </p:extLst>
          </p:nvPr>
        </p:nvGraphicFramePr>
        <p:xfrm>
          <a:off x="202349" y="3524118"/>
          <a:ext cx="11787302" cy="3055792"/>
        </p:xfrm>
        <a:graphic>
          <a:graphicData uri="http://schemas.openxmlformats.org/drawingml/2006/table">
            <a:tbl>
              <a:tblPr firstRow="1" firstCol="1" bandRow="1"/>
              <a:tblGrid>
                <a:gridCol w="1311568">
                  <a:extLst>
                    <a:ext uri="{9D8B030D-6E8A-4147-A177-3AD203B41FA5}">
                      <a16:colId xmlns:a16="http://schemas.microsoft.com/office/drawing/2014/main" val="2584953585"/>
                    </a:ext>
                  </a:extLst>
                </a:gridCol>
                <a:gridCol w="3223967">
                  <a:extLst>
                    <a:ext uri="{9D8B030D-6E8A-4147-A177-3AD203B41FA5}">
                      <a16:colId xmlns:a16="http://schemas.microsoft.com/office/drawing/2014/main" val="1161268535"/>
                    </a:ext>
                  </a:extLst>
                </a:gridCol>
                <a:gridCol w="7251767">
                  <a:extLst>
                    <a:ext uri="{9D8B030D-6E8A-4147-A177-3AD203B41FA5}">
                      <a16:colId xmlns:a16="http://schemas.microsoft.com/office/drawing/2014/main" val="4222548691"/>
                    </a:ext>
                  </a:extLst>
                </a:gridCol>
              </a:tblGrid>
              <a:tr h="539937">
                <a:tc>
                  <a:txBody>
                    <a:bodyPr/>
                    <a:lstStyle/>
                    <a:p>
                      <a:pPr marL="0" marR="0" algn="ctr">
                        <a:lnSpc>
                          <a:spcPct val="115000"/>
                        </a:lnSpc>
                        <a:spcAft>
                          <a:spcPts val="800"/>
                        </a:spcAft>
                        <a:buNone/>
                      </a:pP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Nhóm</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lực</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Mục tiêu đánh giá</a:t>
                      </a:r>
                      <a:endParaRPr lang="en-US" sz="2000"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4168788"/>
                  </a:ext>
                </a:extLst>
              </a:tr>
              <a:tr h="2515855">
                <a:tc>
                  <a:txBody>
                    <a:bodyPr/>
                    <a:lstStyle/>
                    <a:p>
                      <a:pPr marL="0" marR="0" algn="ctr">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19-24</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Viết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gián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tiếp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Tính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mạch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lạc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đoạn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lực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chọn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phù</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hợp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về</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cả</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hình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thức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lẫn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nghĩa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đoạn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văn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Kết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hợp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đồng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sự</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chính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xác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và</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sự</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phù</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hợp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cảnh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để</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đảm</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bảo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đoạn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văn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mạch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lạc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đúng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pháp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và</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logic.</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Giúp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học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sinh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hình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thành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lực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viết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đoạn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đúng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chuẩn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có</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sự</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liên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kết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và</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phù</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hợp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thể</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loại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văn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bản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3802848"/>
                  </a:ext>
                </a:extLst>
              </a:tr>
            </a:tbl>
          </a:graphicData>
        </a:graphic>
      </p:graphicFrame>
      <p:pic>
        <p:nvPicPr>
          <p:cNvPr id="7" name="Picture 6">
            <a:extLst>
              <a:ext uri="{FF2B5EF4-FFF2-40B4-BE49-F238E27FC236}">
                <a16:creationId xmlns:a16="http://schemas.microsoft.com/office/drawing/2014/main" id="{540C8B67-AE18-56CD-622B-EF36204A4B62}"/>
              </a:ext>
            </a:extLst>
          </p:cNvPr>
          <p:cNvPicPr>
            <a:picLocks noChangeAspect="1"/>
          </p:cNvPicPr>
          <p:nvPr/>
        </p:nvPicPr>
        <p:blipFill>
          <a:blip r:embed="rId2"/>
          <a:stretch>
            <a:fillRect/>
          </a:stretch>
        </p:blipFill>
        <p:spPr>
          <a:xfrm>
            <a:off x="3024105" y="114988"/>
            <a:ext cx="6143789" cy="3218894"/>
          </a:xfrm>
          <a:prstGeom prst="rect">
            <a:avLst/>
          </a:prstGeom>
        </p:spPr>
      </p:pic>
    </p:spTree>
    <p:extLst>
      <p:ext uri="{BB962C8B-B14F-4D97-AF65-F5344CB8AC3E}">
        <p14:creationId xmlns:p14="http://schemas.microsoft.com/office/powerpoint/2010/main" val="232948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ABAC903-647D-BA5B-74AE-34D8361D2E9F}"/>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D4C0A9B-776F-B306-C49F-B7D07D7F02B3}"/>
              </a:ext>
            </a:extLst>
          </p:cNvPr>
          <p:cNvGraphicFramePr>
            <a:graphicFrameLocks noGrp="1"/>
          </p:cNvGraphicFramePr>
          <p:nvPr>
            <p:extLst>
              <p:ext uri="{D42A27DB-BD31-4B8C-83A1-F6EECF244321}">
                <p14:modId xmlns:p14="http://schemas.microsoft.com/office/powerpoint/2010/main" val="1592418194"/>
              </p:ext>
            </p:extLst>
          </p:nvPr>
        </p:nvGraphicFramePr>
        <p:xfrm>
          <a:off x="221202" y="2986789"/>
          <a:ext cx="11749596" cy="3729464"/>
        </p:xfrm>
        <a:graphic>
          <a:graphicData uri="http://schemas.openxmlformats.org/drawingml/2006/table">
            <a:tbl>
              <a:tblPr firstRow="1" firstCol="1" bandRow="1"/>
              <a:tblGrid>
                <a:gridCol w="1097307">
                  <a:extLst>
                    <a:ext uri="{9D8B030D-6E8A-4147-A177-3AD203B41FA5}">
                      <a16:colId xmlns:a16="http://schemas.microsoft.com/office/drawing/2014/main" val="2584953585"/>
                    </a:ext>
                  </a:extLst>
                </a:gridCol>
                <a:gridCol w="10652289">
                  <a:extLst>
                    <a:ext uri="{9D8B030D-6E8A-4147-A177-3AD203B41FA5}">
                      <a16:colId xmlns:a16="http://schemas.microsoft.com/office/drawing/2014/main" val="2349622700"/>
                    </a:ext>
                  </a:extLst>
                </a:gridCol>
              </a:tblGrid>
              <a:tr h="348031">
                <a:tc>
                  <a:txBody>
                    <a:bodyPr/>
                    <a:lstStyle/>
                    <a:p>
                      <a:pPr marL="0" marR="0" algn="ctr">
                        <a:lnSpc>
                          <a:spcPct val="115000"/>
                        </a:lnSpc>
                        <a:spcAft>
                          <a:spcPts val="800"/>
                        </a:spcAft>
                        <a:buNone/>
                      </a:pP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Nhóm</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Định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hướng</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ôn</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tập</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4168788"/>
                  </a:ext>
                </a:extLst>
              </a:tr>
              <a:tr h="3056554">
                <a:tc>
                  <a:txBody>
                    <a:bodyPr/>
                    <a:lstStyle/>
                    <a:p>
                      <a:pPr marL="0" marR="0" algn="ctr">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19-24</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Khi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ôn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tập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nên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kết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hợp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rèn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luyện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theo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chủ</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đề</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vựng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với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cấu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trúc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pháp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cốt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lõi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giúp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HS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vừa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mở</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rộng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vốn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vừa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nắm</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chắc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kỹ</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viết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đoạn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logic.</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Lỗi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sai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thường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gặp</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Chọn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đúng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nghĩa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nhưng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sai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pháp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ví</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dụ</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many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informations</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Chọn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đúng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pháp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nhưng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không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hợp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cảnh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ví</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dụ</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dùng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i="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besides</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thay</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i="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however</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Không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nhận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ra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dấu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hiệu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ĐT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để</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chia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phù</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hợp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3802848"/>
                  </a:ext>
                </a:extLst>
              </a:tr>
            </a:tbl>
          </a:graphicData>
        </a:graphic>
      </p:graphicFrame>
      <p:pic>
        <p:nvPicPr>
          <p:cNvPr id="2" name="Picture 1">
            <a:extLst>
              <a:ext uri="{FF2B5EF4-FFF2-40B4-BE49-F238E27FC236}">
                <a16:creationId xmlns:a16="http://schemas.microsoft.com/office/drawing/2014/main" id="{A542D168-CDED-75E4-3337-08FBC6E0C7FC}"/>
              </a:ext>
            </a:extLst>
          </p:cNvPr>
          <p:cNvPicPr>
            <a:picLocks noChangeAspect="1"/>
          </p:cNvPicPr>
          <p:nvPr/>
        </p:nvPicPr>
        <p:blipFill>
          <a:blip r:embed="rId2"/>
          <a:stretch>
            <a:fillRect/>
          </a:stretch>
        </p:blipFill>
        <p:spPr>
          <a:xfrm>
            <a:off x="3033531" y="143398"/>
            <a:ext cx="5271483" cy="2761870"/>
          </a:xfrm>
          <a:prstGeom prst="rect">
            <a:avLst/>
          </a:prstGeom>
        </p:spPr>
      </p:pic>
    </p:spTree>
    <p:extLst>
      <p:ext uri="{BB962C8B-B14F-4D97-AF65-F5344CB8AC3E}">
        <p14:creationId xmlns:p14="http://schemas.microsoft.com/office/powerpoint/2010/main" val="3193824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7BDBFE6-2BCF-8A4C-3FEF-10E303CE06FF}"/>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BD4794C-362B-2F1A-8CC9-9171BBF10C37}"/>
              </a:ext>
            </a:extLst>
          </p:cNvPr>
          <p:cNvGraphicFramePr>
            <a:graphicFrameLocks noGrp="1"/>
          </p:cNvGraphicFramePr>
          <p:nvPr>
            <p:extLst>
              <p:ext uri="{D42A27DB-BD31-4B8C-83A1-F6EECF244321}">
                <p14:modId xmlns:p14="http://schemas.microsoft.com/office/powerpoint/2010/main" val="3414024047"/>
              </p:ext>
            </p:extLst>
          </p:nvPr>
        </p:nvGraphicFramePr>
        <p:xfrm>
          <a:off x="438019" y="3025066"/>
          <a:ext cx="11315962" cy="3605918"/>
        </p:xfrm>
        <a:graphic>
          <a:graphicData uri="http://schemas.openxmlformats.org/drawingml/2006/table">
            <a:tbl>
              <a:tblPr firstRow="1" firstCol="1" bandRow="1"/>
              <a:tblGrid>
                <a:gridCol w="955904">
                  <a:extLst>
                    <a:ext uri="{9D8B030D-6E8A-4147-A177-3AD203B41FA5}">
                      <a16:colId xmlns:a16="http://schemas.microsoft.com/office/drawing/2014/main" val="2291987215"/>
                    </a:ext>
                  </a:extLst>
                </a:gridCol>
                <a:gridCol w="1501775">
                  <a:extLst>
                    <a:ext uri="{9D8B030D-6E8A-4147-A177-3AD203B41FA5}">
                      <a16:colId xmlns:a16="http://schemas.microsoft.com/office/drawing/2014/main" val="4126812496"/>
                    </a:ext>
                  </a:extLst>
                </a:gridCol>
                <a:gridCol w="4116898">
                  <a:extLst>
                    <a:ext uri="{9D8B030D-6E8A-4147-A177-3AD203B41FA5}">
                      <a16:colId xmlns:a16="http://schemas.microsoft.com/office/drawing/2014/main" val="1908663488"/>
                    </a:ext>
                  </a:extLst>
                </a:gridCol>
                <a:gridCol w="4741385">
                  <a:extLst>
                    <a:ext uri="{9D8B030D-6E8A-4147-A177-3AD203B41FA5}">
                      <a16:colId xmlns:a16="http://schemas.microsoft.com/office/drawing/2014/main" val="1381694908"/>
                    </a:ext>
                  </a:extLst>
                </a:gridCol>
              </a:tblGrid>
              <a:tr h="707949">
                <a:tc>
                  <a:txBody>
                    <a:bodyPr/>
                    <a:lstStyle/>
                    <a:p>
                      <a:pPr marL="0" marR="0" algn="ctr">
                        <a:lnSpc>
                          <a:spcPct val="115000"/>
                        </a:lnSpc>
                        <a:spcAft>
                          <a:spcPts val="800"/>
                        </a:spcAft>
                        <a:buNone/>
                      </a:pP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Nhóm</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lực</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Mục tiêu đánh giá</a:t>
                      </a:r>
                      <a:endParaRPr lang="en-US" sz="2000"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Định hướng ôn tập </a:t>
                      </a:r>
                      <a:endParaRPr lang="en-US" sz="2000"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4639608"/>
                  </a:ext>
                </a:extLst>
              </a:tr>
              <a:tr h="2897969">
                <a:tc>
                  <a:txBody>
                    <a:bodyPr/>
                    <a:lstStyle/>
                    <a:p>
                      <a:pPr marL="0" marR="0" algn="ctr">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25-26</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Đọc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biển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báo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thông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báo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/tin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nhắn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ngắn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Kỹ</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đọc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hiểu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ngắn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gọn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(Micro-reading).</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khả</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rút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ra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ý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chính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diễn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đạt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lại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thông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tin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bằng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ngôn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khác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Cho HS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luyện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đọc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notice, message, email, advertisement, instructions</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Hướng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dẫn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HS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diễn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giải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lại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bằng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đồng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nghĩa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tránh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học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thuộc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lòng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Lỗi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sai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thường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gặp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HS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đọc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lướt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bỏ</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qua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khóa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như</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“free”, “can’t come”,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dẫn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đến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hiểu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ngược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nghĩa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4952245"/>
                  </a:ext>
                </a:extLst>
              </a:tr>
            </a:tbl>
          </a:graphicData>
        </a:graphic>
      </p:graphicFrame>
      <p:pic>
        <p:nvPicPr>
          <p:cNvPr id="6" name="Picture 5">
            <a:extLst>
              <a:ext uri="{FF2B5EF4-FFF2-40B4-BE49-F238E27FC236}">
                <a16:creationId xmlns:a16="http://schemas.microsoft.com/office/drawing/2014/main" id="{B7221AEE-9E8F-0648-1766-7386EE4D7555}"/>
              </a:ext>
            </a:extLst>
          </p:cNvPr>
          <p:cNvPicPr>
            <a:picLocks noChangeAspect="1"/>
          </p:cNvPicPr>
          <p:nvPr/>
        </p:nvPicPr>
        <p:blipFill>
          <a:blip r:embed="rId2"/>
          <a:stretch>
            <a:fillRect/>
          </a:stretch>
        </p:blipFill>
        <p:spPr>
          <a:xfrm>
            <a:off x="1969520" y="227016"/>
            <a:ext cx="8168034" cy="2563318"/>
          </a:xfrm>
          <a:prstGeom prst="rect">
            <a:avLst/>
          </a:prstGeom>
        </p:spPr>
      </p:pic>
    </p:spTree>
    <p:extLst>
      <p:ext uri="{BB962C8B-B14F-4D97-AF65-F5344CB8AC3E}">
        <p14:creationId xmlns:p14="http://schemas.microsoft.com/office/powerpoint/2010/main" val="660045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55DF6F8-50E0-1A75-2C7A-3E8DA5EDF57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AD99196-AA4E-23DF-F7D7-5AA964497C93}"/>
              </a:ext>
            </a:extLst>
          </p:cNvPr>
          <p:cNvGraphicFramePr>
            <a:graphicFrameLocks noGrp="1"/>
          </p:cNvGraphicFramePr>
          <p:nvPr>
            <p:extLst>
              <p:ext uri="{D42A27DB-BD31-4B8C-83A1-F6EECF244321}">
                <p14:modId xmlns:p14="http://schemas.microsoft.com/office/powerpoint/2010/main" val="1075885945"/>
              </p:ext>
            </p:extLst>
          </p:nvPr>
        </p:nvGraphicFramePr>
        <p:xfrm>
          <a:off x="475725" y="2498103"/>
          <a:ext cx="11240547" cy="4194928"/>
        </p:xfrm>
        <a:graphic>
          <a:graphicData uri="http://schemas.openxmlformats.org/drawingml/2006/table">
            <a:tbl>
              <a:tblPr firstRow="1" firstCol="1" bandRow="1"/>
              <a:tblGrid>
                <a:gridCol w="871064">
                  <a:extLst>
                    <a:ext uri="{9D8B030D-6E8A-4147-A177-3AD203B41FA5}">
                      <a16:colId xmlns:a16="http://schemas.microsoft.com/office/drawing/2014/main" val="3737070710"/>
                    </a:ext>
                  </a:extLst>
                </a:gridCol>
                <a:gridCol w="1480008">
                  <a:extLst>
                    <a:ext uri="{9D8B030D-6E8A-4147-A177-3AD203B41FA5}">
                      <a16:colId xmlns:a16="http://schemas.microsoft.com/office/drawing/2014/main" val="3284091461"/>
                    </a:ext>
                  </a:extLst>
                </a:gridCol>
                <a:gridCol w="4179689">
                  <a:extLst>
                    <a:ext uri="{9D8B030D-6E8A-4147-A177-3AD203B41FA5}">
                      <a16:colId xmlns:a16="http://schemas.microsoft.com/office/drawing/2014/main" val="2301511553"/>
                    </a:ext>
                  </a:extLst>
                </a:gridCol>
                <a:gridCol w="4709786">
                  <a:extLst>
                    <a:ext uri="{9D8B030D-6E8A-4147-A177-3AD203B41FA5}">
                      <a16:colId xmlns:a16="http://schemas.microsoft.com/office/drawing/2014/main" val="1875230345"/>
                    </a:ext>
                  </a:extLst>
                </a:gridCol>
              </a:tblGrid>
              <a:tr h="753069">
                <a:tc>
                  <a:txBody>
                    <a:bodyPr/>
                    <a:lstStyle/>
                    <a:p>
                      <a:pPr marL="0" marR="0" algn="ctr">
                        <a:lnSpc>
                          <a:spcPct val="115000"/>
                        </a:lnSpc>
                        <a:spcAft>
                          <a:spcPts val="800"/>
                        </a:spcAft>
                        <a:buNone/>
                      </a:pP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Nhóm</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lực</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Mục tiêu đánh giá</a:t>
                      </a:r>
                      <a:endParaRPr lang="en-US" sz="2000"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Định hướng ôn tập </a:t>
                      </a:r>
                      <a:endParaRPr lang="en-US" sz="2000"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8475476"/>
                  </a:ext>
                </a:extLst>
              </a:tr>
              <a:tr h="3441859">
                <a:tc>
                  <a:txBody>
                    <a:bodyPr/>
                    <a:lstStyle/>
                    <a:p>
                      <a:pPr marL="0" marR="0" algn="ctr">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27-30</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Viết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Paraphrase/Transformation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Biến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đổi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Viết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lại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giữ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nghĩa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&amp;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dụng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gián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tiếp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mệnh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đề</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quan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hệ</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rút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gọn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mẫu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(V-</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ing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V (inf)),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cấu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trúc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so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sánh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Cho HS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nhận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diện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các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mẫu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biến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đổi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thường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gặp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so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sánh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bị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điều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kiện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gián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tiếp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Dạng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bài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tập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Viết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lại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sao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nghĩa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không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thay</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đổi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Dùng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gợi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ý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viết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thành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đúng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(Lưu ý: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sử</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dụng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vựng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và</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pháp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chính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xác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2407791"/>
                  </a:ext>
                </a:extLst>
              </a:tr>
            </a:tbl>
          </a:graphicData>
        </a:graphic>
      </p:graphicFrame>
      <p:pic>
        <p:nvPicPr>
          <p:cNvPr id="5" name="Picture 4">
            <a:extLst>
              <a:ext uri="{FF2B5EF4-FFF2-40B4-BE49-F238E27FC236}">
                <a16:creationId xmlns:a16="http://schemas.microsoft.com/office/drawing/2014/main" id="{AD58CB8B-7674-4BA7-6372-7D0B84E3BA9F}"/>
              </a:ext>
            </a:extLst>
          </p:cNvPr>
          <p:cNvPicPr>
            <a:picLocks noChangeAspect="1"/>
          </p:cNvPicPr>
          <p:nvPr/>
        </p:nvPicPr>
        <p:blipFill>
          <a:blip r:embed="rId2"/>
          <a:stretch>
            <a:fillRect/>
          </a:stretch>
        </p:blipFill>
        <p:spPr>
          <a:xfrm>
            <a:off x="6095999" y="164969"/>
            <a:ext cx="5860712" cy="2078610"/>
          </a:xfrm>
          <a:prstGeom prst="rect">
            <a:avLst/>
          </a:prstGeom>
        </p:spPr>
      </p:pic>
      <p:pic>
        <p:nvPicPr>
          <p:cNvPr id="8" name="Picture 7">
            <a:extLst>
              <a:ext uri="{FF2B5EF4-FFF2-40B4-BE49-F238E27FC236}">
                <a16:creationId xmlns:a16="http://schemas.microsoft.com/office/drawing/2014/main" id="{35EFC2F0-475A-4BD4-8505-D0343BF57362}"/>
              </a:ext>
            </a:extLst>
          </p:cNvPr>
          <p:cNvPicPr>
            <a:picLocks noChangeAspect="1"/>
          </p:cNvPicPr>
          <p:nvPr/>
        </p:nvPicPr>
        <p:blipFill>
          <a:blip r:embed="rId3"/>
          <a:stretch>
            <a:fillRect/>
          </a:stretch>
        </p:blipFill>
        <p:spPr>
          <a:xfrm>
            <a:off x="119407" y="164969"/>
            <a:ext cx="5860712" cy="2078610"/>
          </a:xfrm>
          <a:prstGeom prst="rect">
            <a:avLst/>
          </a:prstGeom>
        </p:spPr>
      </p:pic>
    </p:spTree>
    <p:extLst>
      <p:ext uri="{BB962C8B-B14F-4D97-AF65-F5344CB8AC3E}">
        <p14:creationId xmlns:p14="http://schemas.microsoft.com/office/powerpoint/2010/main" val="3719746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D17C426-BAC7-028C-5B9A-FB4729451D04}"/>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A8F0F64-266E-03FC-5EC4-3CB75A471F45}"/>
              </a:ext>
            </a:extLst>
          </p:cNvPr>
          <p:cNvGraphicFramePr>
            <a:graphicFrameLocks noGrp="1"/>
          </p:cNvGraphicFramePr>
          <p:nvPr>
            <p:extLst>
              <p:ext uri="{D42A27DB-BD31-4B8C-83A1-F6EECF244321}">
                <p14:modId xmlns:p14="http://schemas.microsoft.com/office/powerpoint/2010/main" val="1589470000"/>
              </p:ext>
            </p:extLst>
          </p:nvPr>
        </p:nvGraphicFramePr>
        <p:xfrm>
          <a:off x="230629" y="3157669"/>
          <a:ext cx="11730741" cy="3568562"/>
        </p:xfrm>
        <a:graphic>
          <a:graphicData uri="http://schemas.openxmlformats.org/drawingml/2006/table">
            <a:tbl>
              <a:tblPr firstRow="1" firstCol="1" bandRow="1"/>
              <a:tblGrid>
                <a:gridCol w="1178897">
                  <a:extLst>
                    <a:ext uri="{9D8B030D-6E8A-4147-A177-3AD203B41FA5}">
                      <a16:colId xmlns:a16="http://schemas.microsoft.com/office/drawing/2014/main" val="2145001112"/>
                    </a:ext>
                  </a:extLst>
                </a:gridCol>
                <a:gridCol w="1125040">
                  <a:extLst>
                    <a:ext uri="{9D8B030D-6E8A-4147-A177-3AD203B41FA5}">
                      <a16:colId xmlns:a16="http://schemas.microsoft.com/office/drawing/2014/main" val="122791867"/>
                    </a:ext>
                  </a:extLst>
                </a:gridCol>
                <a:gridCol w="3459637">
                  <a:extLst>
                    <a:ext uri="{9D8B030D-6E8A-4147-A177-3AD203B41FA5}">
                      <a16:colId xmlns:a16="http://schemas.microsoft.com/office/drawing/2014/main" val="2095106245"/>
                    </a:ext>
                  </a:extLst>
                </a:gridCol>
                <a:gridCol w="5967167">
                  <a:extLst>
                    <a:ext uri="{9D8B030D-6E8A-4147-A177-3AD203B41FA5}">
                      <a16:colId xmlns:a16="http://schemas.microsoft.com/office/drawing/2014/main" val="2963850453"/>
                    </a:ext>
                  </a:extLst>
                </a:gridCol>
              </a:tblGrid>
              <a:tr h="649136">
                <a:tc>
                  <a:txBody>
                    <a:bodyPr/>
                    <a:lstStyle/>
                    <a:p>
                      <a:pPr marL="0" marR="0" algn="ctr">
                        <a:lnSpc>
                          <a:spcPct val="115000"/>
                        </a:lnSpc>
                        <a:spcAft>
                          <a:spcPts val="800"/>
                        </a:spcAft>
                        <a:buNone/>
                      </a:pP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Nhóm</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lực</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Mục tiêu đánh giá</a:t>
                      </a:r>
                      <a:endParaRPr lang="en-US" sz="2000"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Định hướng ôn tập </a:t>
                      </a:r>
                      <a:endParaRPr lang="en-US" sz="2000"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39509"/>
                  </a:ext>
                </a:extLst>
              </a:tr>
              <a:tr h="2895652">
                <a:tc>
                  <a:txBody>
                    <a:bodyPr/>
                    <a:lstStyle/>
                    <a:p>
                      <a:pPr marL="0" marR="0" algn="just">
                        <a:lnSpc>
                          <a:spcPct val="115000"/>
                        </a:lnSpc>
                        <a:spcAft>
                          <a:spcPts val="800"/>
                        </a:spcAft>
                        <a:buNone/>
                      </a:pPr>
                      <a:r>
                        <a:rPr lang="en-US" sz="2000"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31-36</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Đọc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hiểu</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lực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đọc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hiểu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(skimming, scanning, inference).</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Kết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hợp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kiểm</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tra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vựng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học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thuật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đoán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nghĩa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qua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cảnh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 ý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chính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 chi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tiết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Rèn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kỹ</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đọc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chiến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lược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Skimming →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tìm</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ý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chính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Scanning →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tìm</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chi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tiết</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Inference →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suy</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luận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cảnh</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Lỗi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sai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thường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gặp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chọn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đáp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án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dựa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vào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“keyword matching”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thay</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vì</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hiểu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toàn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bỏ</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qua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phủ</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định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9024525"/>
                  </a:ext>
                </a:extLst>
              </a:tr>
            </a:tbl>
          </a:graphicData>
        </a:graphic>
      </p:graphicFrame>
      <p:pic>
        <p:nvPicPr>
          <p:cNvPr id="6" name="Picture 5">
            <a:extLst>
              <a:ext uri="{FF2B5EF4-FFF2-40B4-BE49-F238E27FC236}">
                <a16:creationId xmlns:a16="http://schemas.microsoft.com/office/drawing/2014/main" id="{443AA5B1-F746-2678-2F95-E642501CF80F}"/>
              </a:ext>
            </a:extLst>
          </p:cNvPr>
          <p:cNvPicPr>
            <a:picLocks noChangeAspect="1"/>
          </p:cNvPicPr>
          <p:nvPr/>
        </p:nvPicPr>
        <p:blipFill>
          <a:blip r:embed="rId2"/>
          <a:stretch>
            <a:fillRect/>
          </a:stretch>
        </p:blipFill>
        <p:spPr>
          <a:xfrm>
            <a:off x="230629" y="133420"/>
            <a:ext cx="6944694" cy="2857899"/>
          </a:xfrm>
          <a:prstGeom prst="rect">
            <a:avLst/>
          </a:prstGeom>
        </p:spPr>
      </p:pic>
      <p:pic>
        <p:nvPicPr>
          <p:cNvPr id="9" name="Picture 8">
            <a:extLst>
              <a:ext uri="{FF2B5EF4-FFF2-40B4-BE49-F238E27FC236}">
                <a16:creationId xmlns:a16="http://schemas.microsoft.com/office/drawing/2014/main" id="{6141AAB9-FCA4-E044-EA0B-243A0C006B2A}"/>
              </a:ext>
            </a:extLst>
          </p:cNvPr>
          <p:cNvPicPr>
            <a:picLocks noChangeAspect="1"/>
          </p:cNvPicPr>
          <p:nvPr/>
        </p:nvPicPr>
        <p:blipFill>
          <a:blip r:embed="rId3"/>
          <a:stretch>
            <a:fillRect/>
          </a:stretch>
        </p:blipFill>
        <p:spPr>
          <a:xfrm>
            <a:off x="7263024" y="133421"/>
            <a:ext cx="4698345" cy="2871360"/>
          </a:xfrm>
          <a:prstGeom prst="rect">
            <a:avLst/>
          </a:prstGeom>
        </p:spPr>
      </p:pic>
    </p:spTree>
    <p:extLst>
      <p:ext uri="{BB962C8B-B14F-4D97-AF65-F5344CB8AC3E}">
        <p14:creationId xmlns:p14="http://schemas.microsoft.com/office/powerpoint/2010/main" val="148479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073318-C9DF-585F-064F-44F667FFB9B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29ABB8F-8C54-45DA-2399-BCF23D9CD6A3}"/>
              </a:ext>
            </a:extLst>
          </p:cNvPr>
          <p:cNvGraphicFramePr>
            <a:graphicFrameLocks noGrp="1"/>
          </p:cNvGraphicFramePr>
          <p:nvPr>
            <p:extLst>
              <p:ext uri="{D42A27DB-BD31-4B8C-83A1-F6EECF244321}">
                <p14:modId xmlns:p14="http://schemas.microsoft.com/office/powerpoint/2010/main" val="2624663940"/>
              </p:ext>
            </p:extLst>
          </p:nvPr>
        </p:nvGraphicFramePr>
        <p:xfrm>
          <a:off x="376745" y="3183856"/>
          <a:ext cx="11438510" cy="3452752"/>
        </p:xfrm>
        <a:graphic>
          <a:graphicData uri="http://schemas.openxmlformats.org/drawingml/2006/table">
            <a:tbl>
              <a:tblPr firstRow="1" firstCol="1" bandRow="1"/>
              <a:tblGrid>
                <a:gridCol w="955906">
                  <a:extLst>
                    <a:ext uri="{9D8B030D-6E8A-4147-A177-3AD203B41FA5}">
                      <a16:colId xmlns:a16="http://schemas.microsoft.com/office/drawing/2014/main" val="2210593544"/>
                    </a:ext>
                  </a:extLst>
                </a:gridCol>
                <a:gridCol w="1102936">
                  <a:extLst>
                    <a:ext uri="{9D8B030D-6E8A-4147-A177-3AD203B41FA5}">
                      <a16:colId xmlns:a16="http://schemas.microsoft.com/office/drawing/2014/main" val="3877704125"/>
                    </a:ext>
                  </a:extLst>
                </a:gridCol>
                <a:gridCol w="4053525">
                  <a:extLst>
                    <a:ext uri="{9D8B030D-6E8A-4147-A177-3AD203B41FA5}">
                      <a16:colId xmlns:a16="http://schemas.microsoft.com/office/drawing/2014/main" val="3063578854"/>
                    </a:ext>
                  </a:extLst>
                </a:gridCol>
                <a:gridCol w="5326143">
                  <a:extLst>
                    <a:ext uri="{9D8B030D-6E8A-4147-A177-3AD203B41FA5}">
                      <a16:colId xmlns:a16="http://schemas.microsoft.com/office/drawing/2014/main" val="4022983489"/>
                    </a:ext>
                  </a:extLst>
                </a:gridCol>
              </a:tblGrid>
              <a:tr h="635066">
                <a:tc>
                  <a:txBody>
                    <a:bodyPr/>
                    <a:lstStyle/>
                    <a:p>
                      <a:pPr marL="0" marR="0" algn="ctr">
                        <a:lnSpc>
                          <a:spcPct val="115000"/>
                        </a:lnSpc>
                        <a:spcAft>
                          <a:spcPts val="800"/>
                        </a:spcAft>
                        <a:buNone/>
                      </a:pP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Nhóm</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0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lực</a:t>
                      </a:r>
                      <a:endPar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Mục tiêu đánh giá</a:t>
                      </a:r>
                      <a:endParaRPr lang="en-US" sz="2000"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000" b="1"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Định hướng ôn tập </a:t>
                      </a:r>
                      <a:endParaRPr lang="en-US" sz="2000" kern="10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3257110"/>
                  </a:ext>
                </a:extLst>
              </a:tr>
              <a:tr h="2779842">
                <a:tc>
                  <a:txBody>
                    <a:bodyPr/>
                    <a:lstStyle/>
                    <a:p>
                      <a:pPr marL="0" marR="0" algn="ctr">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37-40</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Đọc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hiểu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Chèn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Ghép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câu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vào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đoạn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văn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dựa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vào</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Tham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chiếu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(this/that/they/which)</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Chuỗi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lặp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đồng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trường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vựng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(lexical chains), </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Quan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hệ</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nguyên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nhân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đối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lập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điểm</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ý</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Luyện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kỹ</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xác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định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mối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quan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hệ</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ý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nghĩa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bổ</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sung,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đối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lập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giải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thích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ví</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dụ</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GV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hướng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dẫn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HS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tìm</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tín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hiệu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pháp</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và</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ngữ</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nghĩa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nối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đại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thì</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để</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xác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định</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vị</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trí</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đúng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p>
                      <a:pPr marL="0" marR="0" algn="just">
                        <a:lnSpc>
                          <a:spcPct val="115000"/>
                        </a:lnSpc>
                        <a:spcAft>
                          <a:spcPts val="800"/>
                        </a:spcAft>
                        <a:buNone/>
                      </a:pP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Mục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tiêu</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rèn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khả</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đọc</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logic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và</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phát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hiện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sự</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gắn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kết</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của</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văn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bản</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dài</a:t>
                      </a:r>
                      <a:r>
                        <a:rPr lang="en-US"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3527" marR="63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024438"/>
                  </a:ext>
                </a:extLst>
              </a:tr>
            </a:tbl>
          </a:graphicData>
        </a:graphic>
      </p:graphicFrame>
      <p:pic>
        <p:nvPicPr>
          <p:cNvPr id="5" name="Picture 4">
            <a:extLst>
              <a:ext uri="{FF2B5EF4-FFF2-40B4-BE49-F238E27FC236}">
                <a16:creationId xmlns:a16="http://schemas.microsoft.com/office/drawing/2014/main" id="{40AC2560-A137-30E2-E2E8-DA8397D8A030}"/>
              </a:ext>
            </a:extLst>
          </p:cNvPr>
          <p:cNvPicPr>
            <a:picLocks noChangeAspect="1"/>
          </p:cNvPicPr>
          <p:nvPr/>
        </p:nvPicPr>
        <p:blipFill>
          <a:blip r:embed="rId2"/>
          <a:stretch>
            <a:fillRect/>
          </a:stretch>
        </p:blipFill>
        <p:spPr>
          <a:xfrm>
            <a:off x="3118610" y="82485"/>
            <a:ext cx="5554050" cy="2998271"/>
          </a:xfrm>
          <a:prstGeom prst="rect">
            <a:avLst/>
          </a:prstGeom>
        </p:spPr>
      </p:pic>
    </p:spTree>
    <p:extLst>
      <p:ext uri="{BB962C8B-B14F-4D97-AF65-F5344CB8AC3E}">
        <p14:creationId xmlns:p14="http://schemas.microsoft.com/office/powerpoint/2010/main" val="1313762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9D99C-4F12-28C6-2A5B-C7372866707B}"/>
              </a:ext>
            </a:extLst>
          </p:cNvPr>
          <p:cNvSpPr>
            <a:spLocks noGrp="1"/>
          </p:cNvSpPr>
          <p:nvPr>
            <p:ph type="title"/>
          </p:nvPr>
        </p:nvSpPr>
        <p:spPr>
          <a:xfrm>
            <a:off x="285447" y="1793422"/>
            <a:ext cx="9634159" cy="1320800"/>
          </a:xfrm>
        </p:spPr>
        <p:txBody>
          <a:bodyPr>
            <a:noAutofit/>
          </a:bodyPr>
          <a:lstStyle/>
          <a:p>
            <a:pPr algn="ctr">
              <a:lnSpc>
                <a:spcPct val="150000"/>
              </a:lnSpc>
            </a:pPr>
            <a:r>
              <a:rPr lang="en-US" b="1" u="sng" dirty="0">
                <a:solidFill>
                  <a:srgbClr val="002060"/>
                </a:solidFill>
                <a:latin typeface="Times New Roman" panose="02020603050405020304" pitchFamily="18" charset="0"/>
                <a:cs typeface="Times New Roman" panose="02020603050405020304" pitchFamily="18" charset="0"/>
              </a:rPr>
              <a:t>TẬP HUẤN </a:t>
            </a:r>
            <a:br>
              <a:rPr lang="en-US" b="1" dirty="0">
                <a:solidFill>
                  <a:srgbClr val="002060"/>
                </a:solidFill>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KỸ THUẬT THIẾT KẾ CÂU HỎI </a:t>
            </a:r>
            <a:br>
              <a:rPr lang="en-US" b="1" dirty="0">
                <a:solidFill>
                  <a:srgbClr val="002060"/>
                </a:solidFill>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TRẮC NGHIỆM KHÁCH QUAN TIẾNG ANH</a:t>
            </a:r>
            <a:endParaRPr lang="vi-VN"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3ABB47F-5B2D-155E-4F69-85183F1ACDDC}"/>
              </a:ext>
            </a:extLst>
          </p:cNvPr>
          <p:cNvSpPr txBox="1"/>
          <p:nvPr/>
        </p:nvSpPr>
        <p:spPr>
          <a:xfrm>
            <a:off x="481392" y="505217"/>
            <a:ext cx="1943401" cy="646331"/>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PHẦN 3</a:t>
            </a:r>
            <a:endParaRPr lang="vi-VN" sz="3600" dirty="0"/>
          </a:p>
        </p:txBody>
      </p:sp>
    </p:spTree>
    <p:extLst>
      <p:ext uri="{BB962C8B-B14F-4D97-AF65-F5344CB8AC3E}">
        <p14:creationId xmlns:p14="http://schemas.microsoft.com/office/powerpoint/2010/main" val="4256692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8748-7498-2423-FFFA-44D7E2E47A89}"/>
              </a:ext>
            </a:extLst>
          </p:cNvPr>
          <p:cNvSpPr>
            <a:spLocks noGrp="1"/>
          </p:cNvSpPr>
          <p:nvPr>
            <p:ph type="title"/>
          </p:nvPr>
        </p:nvSpPr>
        <p:spPr/>
        <p:txBody>
          <a:bodyPr>
            <a:normAutofit/>
          </a:bodyPr>
          <a:lstStyle/>
          <a:p>
            <a:r>
              <a:rPr lang="vi-VN" sz="4000" b="1" u="sng" dirty="0">
                <a:solidFill>
                  <a:srgbClr val="002060"/>
                </a:solidFill>
                <a:latin typeface="Times New Roman" panose="02020603050405020304" pitchFamily="18" charset="0"/>
                <a:cs typeface="Times New Roman" panose="02020603050405020304" pitchFamily="18" charset="0"/>
              </a:rPr>
              <a:t>Mục tiêu tập huấn</a:t>
            </a:r>
          </a:p>
        </p:txBody>
      </p:sp>
      <p:sp>
        <p:nvSpPr>
          <p:cNvPr id="3" name="Content Placeholder 2">
            <a:extLst>
              <a:ext uri="{FF2B5EF4-FFF2-40B4-BE49-F238E27FC236}">
                <a16:creationId xmlns:a16="http://schemas.microsoft.com/office/drawing/2014/main" id="{509E7254-5187-A68B-39D2-7A8370874546}"/>
              </a:ext>
            </a:extLst>
          </p:cNvPr>
          <p:cNvSpPr>
            <a:spLocks noGrp="1"/>
          </p:cNvSpPr>
          <p:nvPr>
            <p:ph idx="1"/>
          </p:nvPr>
        </p:nvSpPr>
        <p:spPr/>
        <p:txBody>
          <a:bodyPr>
            <a:normAutofit/>
          </a:bodyPr>
          <a:lstStyle/>
          <a:p>
            <a:pPr>
              <a:defRPr sz="2000"/>
            </a:pPr>
            <a:r>
              <a:rPr lang="vi-VN" sz="2800" dirty="0">
                <a:solidFill>
                  <a:srgbClr val="002060"/>
                </a:solidFill>
                <a:latin typeface="Times New Roman" panose="02020603050405020304" pitchFamily="18" charset="0"/>
                <a:cs typeface="Times New Roman" panose="02020603050405020304" pitchFamily="18" charset="0"/>
              </a:rPr>
              <a:t>Trang bị lý thuyết &amp; kỹ thuật</a:t>
            </a:r>
          </a:p>
          <a:p>
            <a:pPr>
              <a:defRPr sz="2000"/>
            </a:pPr>
            <a:r>
              <a:rPr lang="vi-VN" sz="2800" dirty="0">
                <a:solidFill>
                  <a:srgbClr val="002060"/>
                </a:solidFill>
                <a:latin typeface="Times New Roman" panose="02020603050405020304" pitchFamily="18" charset="0"/>
                <a:cs typeface="Times New Roman" panose="02020603050405020304" pitchFamily="18" charset="0"/>
              </a:rPr>
              <a:t>Nhận diện lỗi thường gặp</a:t>
            </a:r>
          </a:p>
          <a:p>
            <a:pPr>
              <a:defRPr sz="2000"/>
            </a:pPr>
            <a:r>
              <a:rPr lang="vi-VN" sz="2800" dirty="0">
                <a:solidFill>
                  <a:srgbClr val="002060"/>
                </a:solidFill>
                <a:latin typeface="Times New Roman" panose="02020603050405020304" pitchFamily="18" charset="0"/>
                <a:cs typeface="Times New Roman" panose="02020603050405020304" pitchFamily="18" charset="0"/>
              </a:rPr>
              <a:t>Hướng dẫn theo CT GDPT 2018</a:t>
            </a:r>
          </a:p>
          <a:p>
            <a:pPr>
              <a:defRPr sz="2000"/>
            </a:pPr>
            <a:r>
              <a:rPr lang="vi-VN" sz="2800" dirty="0">
                <a:solidFill>
                  <a:srgbClr val="002060"/>
                </a:solidFill>
                <a:latin typeface="Times New Roman" panose="02020603050405020304" pitchFamily="18" charset="0"/>
                <a:cs typeface="Times New Roman" panose="02020603050405020304" pitchFamily="18" charset="0"/>
              </a:rPr>
              <a:t>Đảm bảo: độ tin cậy – giá trị – phân hóa</a:t>
            </a:r>
            <a:endParaRPr lang="en-US" sz="2800" dirty="0">
              <a:solidFill>
                <a:srgbClr val="002060"/>
              </a:solidFill>
              <a:latin typeface="Times New Roman" panose="02020603050405020304" pitchFamily="18" charset="0"/>
              <a:cs typeface="Times New Roman" panose="02020603050405020304" pitchFamily="18" charset="0"/>
            </a:endParaRPr>
          </a:p>
          <a:p>
            <a:pPr>
              <a:defRPr sz="2000"/>
            </a:pPr>
            <a:endParaRPr 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127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63F2-20CC-F5C8-52AC-A859A2A92AFD}"/>
              </a:ext>
            </a:extLst>
          </p:cNvPr>
          <p:cNvSpPr>
            <a:spLocks noGrp="1"/>
          </p:cNvSpPr>
          <p:nvPr>
            <p:ph type="title"/>
          </p:nvPr>
        </p:nvSpPr>
        <p:spPr/>
        <p:txBody>
          <a:bodyPr vert="horz" lIns="91440" tIns="45720" rIns="91440" bIns="45720" rtlCol="0" anchor="t">
            <a:normAutofit/>
          </a:bodyPr>
          <a:lstStyle/>
          <a:p>
            <a:r>
              <a:rPr lang="vi-VN" sz="4000" b="1" u="sng" dirty="0">
                <a:solidFill>
                  <a:srgbClr val="002060"/>
                </a:solidFill>
                <a:latin typeface="Times New Roman" panose="02020603050405020304" pitchFamily="18" charset="0"/>
                <a:cs typeface="Times New Roman" panose="02020603050405020304" pitchFamily="18" charset="0"/>
              </a:rPr>
              <a:t>Nguyên tắc chung</a:t>
            </a:r>
          </a:p>
        </p:txBody>
      </p:sp>
      <p:sp>
        <p:nvSpPr>
          <p:cNvPr id="3" name="Content Placeholder 2">
            <a:extLst>
              <a:ext uri="{FF2B5EF4-FFF2-40B4-BE49-F238E27FC236}">
                <a16:creationId xmlns:a16="http://schemas.microsoft.com/office/drawing/2014/main" id="{ABDAA00C-A889-477C-D8CD-9F768D0AF4BE}"/>
              </a:ext>
            </a:extLst>
          </p:cNvPr>
          <p:cNvSpPr>
            <a:spLocks noGrp="1"/>
          </p:cNvSpPr>
          <p:nvPr>
            <p:ph idx="1"/>
          </p:nvPr>
        </p:nvSpPr>
        <p:spPr>
          <a:xfrm>
            <a:off x="620184" y="1589089"/>
            <a:ext cx="8596668" cy="3880773"/>
          </a:xfrm>
        </p:spPr>
        <p:txBody>
          <a:bodyPr>
            <a:normAutofit fontScale="85000" lnSpcReduction="10000"/>
          </a:bodyPr>
          <a:lstStyle/>
          <a:p>
            <a:pPr>
              <a:defRPr sz="2000"/>
            </a:pPr>
            <a:r>
              <a:rPr lang="vi-VN" sz="2800" b="1" dirty="0">
                <a:solidFill>
                  <a:srgbClr val="002060"/>
                </a:solidFill>
                <a:latin typeface="Times New Roman" panose="02020603050405020304" pitchFamily="18" charset="0"/>
                <a:cs typeface="Times New Roman" panose="02020603050405020304" pitchFamily="18" charset="0"/>
              </a:rPr>
              <a:t>Bám sát chuẩn kiến thức/kỹ năng</a:t>
            </a:r>
          </a:p>
          <a:p>
            <a:pPr>
              <a:defRPr sz="2000"/>
            </a:pPr>
            <a:r>
              <a:rPr lang="vi-VN" sz="2800" b="1" dirty="0">
                <a:solidFill>
                  <a:srgbClr val="002060"/>
                </a:solidFill>
                <a:latin typeface="Times New Roman" panose="02020603050405020304" pitchFamily="18" charset="0"/>
                <a:cs typeface="Times New Roman" panose="02020603050405020304" pitchFamily="18" charset="0"/>
              </a:rPr>
              <a:t>Mỗi câu hỏi đo 1 nội dung duy nhất</a:t>
            </a:r>
          </a:p>
          <a:p>
            <a:pPr>
              <a:defRPr sz="2000"/>
            </a:pPr>
            <a:r>
              <a:rPr lang="vi-VN" sz="2800" b="1" dirty="0">
                <a:solidFill>
                  <a:srgbClr val="002060"/>
                </a:solidFill>
                <a:latin typeface="Times New Roman" panose="02020603050405020304" pitchFamily="18" charset="0"/>
                <a:cs typeface="Times New Roman" panose="02020603050405020304" pitchFamily="18" charset="0"/>
              </a:rPr>
              <a:t>Chỉ có 1 đáp án đúng</a:t>
            </a:r>
          </a:p>
          <a:p>
            <a:pPr lvl="0"/>
            <a:r>
              <a:rPr lang="vi-VN" sz="2800" b="1" dirty="0">
                <a:solidFill>
                  <a:srgbClr val="002060"/>
                </a:solidFill>
                <a:latin typeface="Times New Roman" panose="02020603050405020304" pitchFamily="18" charset="0"/>
                <a:cs typeface="Times New Roman" panose="02020603050405020304" pitchFamily="18" charset="0"/>
              </a:rPr>
              <a:t>Cấu trúc: </a:t>
            </a:r>
            <a:endParaRPr lang="en-US" sz="2800" b="1" dirty="0">
              <a:solidFill>
                <a:srgbClr val="002060"/>
              </a:solidFill>
              <a:latin typeface="Times New Roman" panose="02020603050405020304" pitchFamily="18" charset="0"/>
              <a:cs typeface="Times New Roman" panose="02020603050405020304" pitchFamily="18" charset="0"/>
            </a:endParaRPr>
          </a:p>
          <a:p>
            <a:pPr lvl="1"/>
            <a:r>
              <a:rPr lang="vi-VN" sz="2600" b="1" dirty="0" err="1">
                <a:solidFill>
                  <a:srgbClr val="FF0000"/>
                </a:solidFill>
                <a:latin typeface="Times New Roman" panose="02020603050405020304" pitchFamily="18" charset="0"/>
                <a:cs typeface="Times New Roman" panose="02020603050405020304" pitchFamily="18" charset="0"/>
              </a:rPr>
              <a:t>Stem</a:t>
            </a:r>
            <a:r>
              <a:rPr lang="vi-VN" sz="2600" dirty="0">
                <a:solidFill>
                  <a:srgbClr val="002060"/>
                </a:solidFill>
                <a:latin typeface="Times New Roman" panose="02020603050405020304" pitchFamily="18" charset="0"/>
                <a:cs typeface="Times New Roman" panose="02020603050405020304" pitchFamily="18" charset="0"/>
              </a:rPr>
              <a:t> (câu dẫn): Đặt câu hỏi hoặc nêu tình huống.</a:t>
            </a:r>
          </a:p>
          <a:p>
            <a:pPr lvl="1"/>
            <a:r>
              <a:rPr lang="vi-VN" sz="2600" b="1" dirty="0" err="1">
                <a:solidFill>
                  <a:srgbClr val="FF0000"/>
                </a:solidFill>
                <a:latin typeface="Times New Roman" panose="02020603050405020304" pitchFamily="18" charset="0"/>
                <a:cs typeface="Times New Roman" panose="02020603050405020304" pitchFamily="18" charset="0"/>
              </a:rPr>
              <a:t>Options</a:t>
            </a:r>
            <a:r>
              <a:rPr lang="vi-VN" sz="2600" dirty="0">
                <a:solidFill>
                  <a:srgbClr val="002060"/>
                </a:solidFill>
                <a:latin typeface="Times New Roman" panose="02020603050405020304" pitchFamily="18" charset="0"/>
                <a:cs typeface="Times New Roman" panose="02020603050405020304" pitchFamily="18" charset="0"/>
              </a:rPr>
              <a:t> (các lựa chọn): Thường gồm 4 phương án (A, B, C, D).</a:t>
            </a:r>
          </a:p>
          <a:p>
            <a:pPr lvl="1"/>
            <a:r>
              <a:rPr lang="vi-VN" sz="2600" b="1" dirty="0" err="1">
                <a:solidFill>
                  <a:srgbClr val="FF0000"/>
                </a:solidFill>
                <a:latin typeface="Times New Roman" panose="02020603050405020304" pitchFamily="18" charset="0"/>
                <a:cs typeface="Times New Roman" panose="02020603050405020304" pitchFamily="18" charset="0"/>
              </a:rPr>
              <a:t>Key</a:t>
            </a:r>
            <a:r>
              <a:rPr lang="vi-VN" sz="2600" dirty="0">
                <a:solidFill>
                  <a:srgbClr val="002060"/>
                </a:solidFill>
                <a:latin typeface="Times New Roman" panose="02020603050405020304" pitchFamily="18" charset="0"/>
                <a:cs typeface="Times New Roman" panose="02020603050405020304" pitchFamily="18" charset="0"/>
              </a:rPr>
              <a:t> (đáp án đúng).</a:t>
            </a:r>
          </a:p>
          <a:p>
            <a:pPr lvl="1"/>
            <a:r>
              <a:rPr lang="vi-VN" sz="2600" b="1" dirty="0" err="1">
                <a:solidFill>
                  <a:srgbClr val="FF0000"/>
                </a:solidFill>
                <a:latin typeface="Times New Roman" panose="02020603050405020304" pitchFamily="18" charset="0"/>
                <a:cs typeface="Times New Roman" panose="02020603050405020304" pitchFamily="18" charset="0"/>
              </a:rPr>
              <a:t>Distractors</a:t>
            </a:r>
            <a:r>
              <a:rPr lang="vi-VN" sz="2600" dirty="0">
                <a:solidFill>
                  <a:srgbClr val="002060"/>
                </a:solidFill>
                <a:latin typeface="Times New Roman" panose="02020603050405020304" pitchFamily="18" charset="0"/>
                <a:cs typeface="Times New Roman" panose="02020603050405020304" pitchFamily="18" charset="0"/>
              </a:rPr>
              <a:t> (nhiễu): 3 phương án còn lại, phải hợp lý và gắn với sai lầm thường gặp.</a:t>
            </a:r>
          </a:p>
          <a:p>
            <a:pPr marL="0" indent="0">
              <a:buNone/>
            </a:pPr>
            <a:endParaRPr lang="vi-VN"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50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DD85-ED6F-A166-78F7-4F4302EE6D39}"/>
              </a:ext>
            </a:extLst>
          </p:cNvPr>
          <p:cNvSpPr>
            <a:spLocks noGrp="1"/>
          </p:cNvSpPr>
          <p:nvPr>
            <p:ph type="title"/>
          </p:nvPr>
        </p:nvSpPr>
        <p:spPr/>
        <p:txBody>
          <a:bodyPr/>
          <a:lstStyle/>
          <a:p>
            <a:r>
              <a:rPr lang="vi-VN" b="1" dirty="0">
                <a:solidFill>
                  <a:srgbClr val="002060"/>
                </a:solidFill>
                <a:latin typeface="Times New Roman" panose="02020603050405020304" pitchFamily="18" charset="0"/>
                <a:cs typeface="Times New Roman" panose="02020603050405020304" pitchFamily="18" charset="0"/>
              </a:rPr>
              <a:t>THỰC HIỆN CHƯƠNG TRÌNH BẢO ĐẢM CHẤT LƯỢNG</a:t>
            </a:r>
          </a:p>
        </p:txBody>
      </p:sp>
      <p:sp>
        <p:nvSpPr>
          <p:cNvPr id="4" name="Rectangle 1">
            <a:extLst>
              <a:ext uri="{FF2B5EF4-FFF2-40B4-BE49-F238E27FC236}">
                <a16:creationId xmlns:a16="http://schemas.microsoft.com/office/drawing/2014/main" id="{144F8BCB-9C57-69DA-FCF4-13B3958106B7}"/>
              </a:ext>
            </a:extLst>
          </p:cNvPr>
          <p:cNvSpPr>
            <a:spLocks noGrp="1" noChangeArrowheads="1"/>
          </p:cNvSpPr>
          <p:nvPr>
            <p:ph idx="1"/>
          </p:nvPr>
        </p:nvSpPr>
        <p:spPr bwMode="auto">
          <a:xfrm>
            <a:off x="677334" y="1852034"/>
            <a:ext cx="885855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Xây dựng kế hoạch giáo dục môn Ngoại ngữ:</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Đủ </a:t>
            </a:r>
            <a:r>
              <a:rPr kumimoji="0" lang="vi-VN" altLang="vi-VN"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luyện tập – ôn tập – trải nghiệm – kiểm tra định kỳ</a:t>
            </a:r>
            <a:endParaRPr kumimoji="0" lang="vi-VN" altLang="vi-VN"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Hội đồng trường phê duyệt, làm căn cứ thanh tra, kiểm tra</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Bám sát Công văn 4555/BGDĐT-</a:t>
            </a:r>
            <a:r>
              <a:rPr kumimoji="0" lang="vi-VN" altLang="vi-VN"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GDTrH</a:t>
            </a: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(05/8/2025) &amp; Hướng dẫn của Sở GDĐT</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Tăng cường sinh hoạt chuyên môn: nghiên cứu bài học, hội thảo, tọa đàm</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Đánh giá – rút kinh nghiệm – điều chỉnh phù hợp thực tế địa phương</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Nghiên cứu, lựa chọn SGK Tiếng Anh Bộ GDĐT phê duyệt → bổ trợ kiến thức, đáp ứng chuẩn đầu ra</a:t>
            </a:r>
          </a:p>
        </p:txBody>
      </p:sp>
    </p:spTree>
    <p:extLst>
      <p:ext uri="{BB962C8B-B14F-4D97-AF65-F5344CB8AC3E}">
        <p14:creationId xmlns:p14="http://schemas.microsoft.com/office/powerpoint/2010/main" val="977261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BC4B-BD48-9214-08A9-F8E02ACE6B5E}"/>
              </a:ext>
            </a:extLst>
          </p:cNvPr>
          <p:cNvSpPr>
            <a:spLocks noGrp="1"/>
          </p:cNvSpPr>
          <p:nvPr>
            <p:ph type="title"/>
          </p:nvPr>
        </p:nvSpPr>
        <p:spPr/>
        <p:txBody>
          <a:bodyPr vert="horz" lIns="91440" tIns="45720" rIns="91440" bIns="45720" rtlCol="0" anchor="t">
            <a:normAutofit/>
          </a:bodyPr>
          <a:lstStyle/>
          <a:p>
            <a:r>
              <a:rPr lang="vi-VN" sz="4000" b="1" u="sng" dirty="0">
                <a:solidFill>
                  <a:srgbClr val="002060"/>
                </a:solidFill>
                <a:latin typeface="Times New Roman" panose="02020603050405020304" pitchFamily="18" charset="0"/>
                <a:cs typeface="Times New Roman" panose="02020603050405020304" pitchFamily="18" charset="0"/>
              </a:rPr>
              <a:t>Kỹ thuật xây dựng </a:t>
            </a:r>
            <a:r>
              <a:rPr lang="vi-VN" sz="4000" b="1" u="sng" dirty="0" err="1">
                <a:solidFill>
                  <a:srgbClr val="002060"/>
                </a:solidFill>
                <a:latin typeface="Times New Roman" panose="02020603050405020304" pitchFamily="18" charset="0"/>
                <a:cs typeface="Times New Roman" panose="02020603050405020304" pitchFamily="18" charset="0"/>
              </a:rPr>
              <a:t>Stem</a:t>
            </a:r>
            <a:r>
              <a:rPr lang="vi-VN" sz="4000" b="1" u="sng" dirty="0">
                <a:solidFill>
                  <a:srgbClr val="002060"/>
                </a:solidFill>
                <a:latin typeface="Times New Roman" panose="02020603050405020304" pitchFamily="18" charset="0"/>
                <a:cs typeface="Times New Roman" panose="02020603050405020304" pitchFamily="18" charset="0"/>
              </a:rPr>
              <a:t> (câu dẫn)</a:t>
            </a:r>
          </a:p>
        </p:txBody>
      </p:sp>
      <p:sp>
        <p:nvSpPr>
          <p:cNvPr id="3" name="Content Placeholder 2">
            <a:extLst>
              <a:ext uri="{FF2B5EF4-FFF2-40B4-BE49-F238E27FC236}">
                <a16:creationId xmlns:a16="http://schemas.microsoft.com/office/drawing/2014/main" id="{6AE2EA65-91FA-EE6D-E72E-F5F8CA6AB0C0}"/>
              </a:ext>
            </a:extLst>
          </p:cNvPr>
          <p:cNvSpPr>
            <a:spLocks noGrp="1"/>
          </p:cNvSpPr>
          <p:nvPr>
            <p:ph idx="1"/>
          </p:nvPr>
        </p:nvSpPr>
        <p:spPr>
          <a:xfrm>
            <a:off x="677334" y="1737553"/>
            <a:ext cx="10515600" cy="765175"/>
          </a:xfrm>
        </p:spPr>
        <p:txBody>
          <a:bodyPr>
            <a:normAutofit/>
          </a:bodyPr>
          <a:lstStyle/>
          <a:p>
            <a:r>
              <a:rPr lang="vi-VN" sz="3200" b="1" dirty="0">
                <a:solidFill>
                  <a:srgbClr val="FF0000"/>
                </a:solidFill>
                <a:latin typeface="Times New Roman" panose="02020603050405020304" pitchFamily="18" charset="0"/>
                <a:cs typeface="Times New Roman" panose="02020603050405020304" pitchFamily="18" charset="0"/>
              </a:rPr>
              <a:t>Nguyên tắc 1: Có ngữ cảnh rõ ràng</a:t>
            </a:r>
          </a:p>
        </p:txBody>
      </p:sp>
      <p:sp>
        <p:nvSpPr>
          <p:cNvPr id="9" name="TextBox 8">
            <a:extLst>
              <a:ext uri="{FF2B5EF4-FFF2-40B4-BE49-F238E27FC236}">
                <a16:creationId xmlns:a16="http://schemas.microsoft.com/office/drawing/2014/main" id="{B197119E-72CE-3910-8377-0BA49CE69BAD}"/>
              </a:ext>
            </a:extLst>
          </p:cNvPr>
          <p:cNvSpPr txBox="1"/>
          <p:nvPr/>
        </p:nvSpPr>
        <p:spPr>
          <a:xfrm>
            <a:off x="449035" y="2635472"/>
            <a:ext cx="9723664" cy="995209"/>
          </a:xfrm>
          <a:prstGeom prst="rect">
            <a:avLst/>
          </a:prstGeom>
          <a:noFill/>
        </p:spPr>
        <p:txBody>
          <a:bodyPr wrap="square">
            <a:spAutoFit/>
          </a:bodyPr>
          <a:lstStyle/>
          <a:p>
            <a:pPr marL="228600">
              <a:lnSpc>
                <a:spcPct val="107000"/>
              </a:lnSpc>
              <a:spcAft>
                <a:spcPts val="800"/>
              </a:spcAft>
              <a:buNone/>
            </a:pPr>
            <a:r>
              <a:rPr lang="vi-VN" sz="2800" b="1" i="1" dirty="0">
                <a:effectLst/>
                <a:latin typeface="Times New Roman" panose="02020603050405020304" pitchFamily="18" charset="0"/>
                <a:ea typeface="Aptos" panose="020B0004020202020204" pitchFamily="34" charset="0"/>
                <a:cs typeface="Arial" panose="020B0604020202020204" pitchFamily="34" charset="0"/>
              </a:rPr>
              <a:t>“</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She</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en-US" sz="2800" b="1" i="1" dirty="0">
                <a:effectLst/>
                <a:latin typeface="Times New Roman" panose="02020603050405020304" pitchFamily="18" charset="0"/>
                <a:ea typeface="Aptos" panose="020B0004020202020204" pitchFamily="34" charset="0"/>
                <a:cs typeface="Arial" panose="020B0604020202020204" pitchFamily="34" charset="0"/>
              </a:rPr>
              <a:t>_____</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very</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well</a:t>
            </a:r>
            <a:r>
              <a:rPr lang="vi-VN" sz="2800" b="1" i="1" dirty="0">
                <a:effectLst/>
                <a:latin typeface="Times New Roman" panose="02020603050405020304" pitchFamily="18" charset="0"/>
                <a:ea typeface="Aptos" panose="020B0004020202020204" pitchFamily="34" charset="0"/>
                <a:cs typeface="Arial" panose="020B0604020202020204" pitchFamily="34" charset="0"/>
              </a:rPr>
              <a:t>.”</a:t>
            </a:r>
            <a:br>
              <a:rPr lang="vi-VN" sz="2800" b="1" dirty="0">
                <a:effectLst/>
                <a:latin typeface="Times New Roman" panose="02020603050405020304" pitchFamily="18" charset="0"/>
                <a:ea typeface="Aptos" panose="020B0004020202020204" pitchFamily="34" charset="0"/>
                <a:cs typeface="Arial" panose="020B0604020202020204" pitchFamily="34" charset="0"/>
              </a:rPr>
            </a:br>
            <a:r>
              <a:rPr lang="vi-VN" sz="2800" dirty="0">
                <a:effectLst/>
                <a:latin typeface="Times New Roman" panose="02020603050405020304" pitchFamily="18" charset="0"/>
                <a:ea typeface="Aptos" panose="020B0004020202020204" pitchFamily="34" charset="0"/>
                <a:cs typeface="Arial" panose="020B0604020202020204" pitchFamily="34" charset="0"/>
              </a:rPr>
              <a:t>A. </a:t>
            </a:r>
            <a:r>
              <a:rPr lang="vi-VN" sz="2800" dirty="0" err="1">
                <a:effectLst/>
                <a:latin typeface="Times New Roman" panose="02020603050405020304" pitchFamily="18" charset="0"/>
                <a:ea typeface="Aptos" panose="020B0004020202020204" pitchFamily="34" charset="0"/>
                <a:cs typeface="Arial" panose="020B0604020202020204" pitchFamily="34" charset="0"/>
              </a:rPr>
              <a:t>sings</a:t>
            </a:r>
            <a:r>
              <a:rPr lang="en-US" sz="2800" dirty="0">
                <a:effectLst/>
                <a:latin typeface="Times New Roman" panose="02020603050405020304" pitchFamily="18" charset="0"/>
                <a:ea typeface="Aptos" panose="020B0004020202020204" pitchFamily="34" charset="0"/>
                <a:cs typeface="Arial" panose="020B0604020202020204" pitchFamily="34" charset="0"/>
              </a:rPr>
              <a:t>		</a:t>
            </a:r>
            <a:r>
              <a:rPr lang="vi-VN" sz="2800" dirty="0">
                <a:effectLst/>
                <a:latin typeface="Times New Roman" panose="02020603050405020304" pitchFamily="18" charset="0"/>
                <a:ea typeface="Aptos" panose="020B0004020202020204" pitchFamily="34" charset="0"/>
                <a:cs typeface="Arial" panose="020B0604020202020204" pitchFamily="34" charset="0"/>
              </a:rPr>
              <a:t>B. </a:t>
            </a:r>
            <a:r>
              <a:rPr lang="en-US" sz="2800" dirty="0">
                <a:effectLst/>
                <a:latin typeface="Times New Roman" panose="02020603050405020304" pitchFamily="18" charset="0"/>
                <a:ea typeface="Aptos" panose="020B0004020202020204" pitchFamily="34" charset="0"/>
                <a:cs typeface="Arial" panose="020B0604020202020204" pitchFamily="34" charset="0"/>
              </a:rPr>
              <a:t>can sing		</a:t>
            </a:r>
            <a:r>
              <a:rPr lang="vi-VN" sz="2800" dirty="0">
                <a:effectLst/>
                <a:latin typeface="Times New Roman" panose="02020603050405020304" pitchFamily="18" charset="0"/>
                <a:ea typeface="Aptos" panose="020B0004020202020204" pitchFamily="34" charset="0"/>
                <a:cs typeface="Arial" panose="020B0604020202020204" pitchFamily="34" charset="0"/>
              </a:rPr>
              <a:t>C. sang</a:t>
            </a:r>
            <a:r>
              <a:rPr lang="en-US" sz="2800" dirty="0">
                <a:effectLst/>
                <a:latin typeface="Times New Roman" panose="02020603050405020304" pitchFamily="18" charset="0"/>
                <a:ea typeface="Aptos" panose="020B0004020202020204" pitchFamily="34" charset="0"/>
                <a:cs typeface="Arial" panose="020B0604020202020204" pitchFamily="34" charset="0"/>
              </a:rPr>
              <a:t>		</a:t>
            </a:r>
            <a:r>
              <a:rPr lang="vi-VN" sz="2800" dirty="0">
                <a:effectLst/>
                <a:latin typeface="Times New Roman" panose="02020603050405020304" pitchFamily="18" charset="0"/>
                <a:ea typeface="Aptos" panose="020B0004020202020204" pitchFamily="34" charset="0"/>
                <a:cs typeface="Arial" panose="020B0604020202020204" pitchFamily="34" charset="0"/>
              </a:rPr>
              <a:t>D. </a:t>
            </a:r>
            <a:r>
              <a:rPr lang="en-US" sz="2800" dirty="0">
                <a:effectLst/>
                <a:latin typeface="Times New Roman" panose="02020603050405020304" pitchFamily="18" charset="0"/>
                <a:ea typeface="Aptos" panose="020B0004020202020204" pitchFamily="34" charset="0"/>
                <a:cs typeface="Arial" panose="020B0604020202020204" pitchFamily="34" charset="0"/>
              </a:rPr>
              <a:t>is singing</a:t>
            </a:r>
            <a:endParaRPr lang="vi-VN" sz="2400" dirty="0">
              <a:effectLst/>
              <a:latin typeface="Aptos" panose="020B0004020202020204" pitchFamily="34" charset="0"/>
              <a:ea typeface="Aptos" panose="020B00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BF38186-4F71-69F4-0557-837152888F27}"/>
              </a:ext>
            </a:extLst>
          </p:cNvPr>
          <p:cNvSpPr txBox="1"/>
          <p:nvPr/>
        </p:nvSpPr>
        <p:spPr>
          <a:xfrm>
            <a:off x="449035" y="4516069"/>
            <a:ext cx="8952140" cy="995209"/>
          </a:xfrm>
          <a:prstGeom prst="rect">
            <a:avLst/>
          </a:prstGeom>
          <a:noFill/>
        </p:spPr>
        <p:txBody>
          <a:bodyPr wrap="square">
            <a:spAutoFit/>
          </a:bodyPr>
          <a:lstStyle/>
          <a:p>
            <a:pPr marL="228600">
              <a:lnSpc>
                <a:spcPct val="107000"/>
              </a:lnSpc>
              <a:spcAft>
                <a:spcPts val="800"/>
              </a:spcAft>
              <a:buNone/>
            </a:pPr>
            <a:r>
              <a:rPr lang="vi-VN" sz="2800" b="1" i="1" dirty="0">
                <a:effectLst/>
                <a:latin typeface="Times New Roman" panose="02020603050405020304" pitchFamily="18" charset="0"/>
                <a:ea typeface="Aptos" panose="020B0004020202020204" pitchFamily="34" charset="0"/>
                <a:cs typeface="Arial" panose="020B0604020202020204" pitchFamily="34" charset="0"/>
              </a:rPr>
              <a:t>“</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Yesterday</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at</a:t>
            </a:r>
            <a:r>
              <a:rPr lang="vi-VN" sz="2800" b="1" i="1" dirty="0">
                <a:effectLst/>
                <a:latin typeface="Times New Roman" panose="02020603050405020304" pitchFamily="18" charset="0"/>
                <a:ea typeface="Aptos" panose="020B0004020202020204" pitchFamily="34" charset="0"/>
                <a:cs typeface="Arial" panose="020B0604020202020204" pitchFamily="34" charset="0"/>
              </a:rPr>
              <a:t> the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school</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contest</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she</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en-US" sz="2800" b="1" i="1" dirty="0">
                <a:latin typeface="Times New Roman" panose="02020603050405020304" pitchFamily="18" charset="0"/>
                <a:ea typeface="Aptos" panose="020B0004020202020204" pitchFamily="34" charset="0"/>
                <a:cs typeface="Arial" panose="020B0604020202020204" pitchFamily="34" charset="0"/>
              </a:rPr>
              <a:t>_____</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very</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well</a:t>
            </a:r>
            <a:r>
              <a:rPr lang="vi-VN" sz="2800" b="1" i="1" dirty="0">
                <a:effectLst/>
                <a:latin typeface="Times New Roman" panose="02020603050405020304" pitchFamily="18" charset="0"/>
                <a:ea typeface="Aptos" panose="020B0004020202020204" pitchFamily="34" charset="0"/>
                <a:cs typeface="Arial" panose="020B0604020202020204" pitchFamily="34" charset="0"/>
              </a:rPr>
              <a:t>.”</a:t>
            </a:r>
            <a:br>
              <a:rPr lang="vi-VN" sz="2800" b="1" dirty="0">
                <a:effectLst/>
                <a:latin typeface="Times New Roman" panose="02020603050405020304" pitchFamily="18" charset="0"/>
                <a:ea typeface="Aptos" panose="020B0004020202020204" pitchFamily="34" charset="0"/>
                <a:cs typeface="Arial" panose="020B0604020202020204" pitchFamily="34" charset="0"/>
              </a:rPr>
            </a:br>
            <a:r>
              <a:rPr lang="vi-VN" sz="2800" dirty="0">
                <a:effectLst/>
                <a:latin typeface="Times New Roman" panose="02020603050405020304" pitchFamily="18" charset="0"/>
                <a:ea typeface="Aptos" panose="020B0004020202020204" pitchFamily="34" charset="0"/>
                <a:cs typeface="Arial" panose="020B0604020202020204" pitchFamily="34" charset="0"/>
              </a:rPr>
              <a:t>A. </a:t>
            </a:r>
            <a:r>
              <a:rPr lang="vi-VN" sz="2800" dirty="0" err="1">
                <a:effectLst/>
                <a:latin typeface="Times New Roman" panose="02020603050405020304" pitchFamily="18" charset="0"/>
                <a:ea typeface="Aptos" panose="020B0004020202020204" pitchFamily="34" charset="0"/>
                <a:cs typeface="Arial" panose="020B0604020202020204" pitchFamily="34" charset="0"/>
              </a:rPr>
              <a:t>sings</a:t>
            </a:r>
            <a:r>
              <a:rPr lang="en-US" sz="2800" dirty="0">
                <a:effectLst/>
                <a:latin typeface="Times New Roman" panose="02020603050405020304" pitchFamily="18" charset="0"/>
                <a:ea typeface="Aptos" panose="020B0004020202020204" pitchFamily="34" charset="0"/>
                <a:cs typeface="Arial" panose="020B0604020202020204" pitchFamily="34" charset="0"/>
              </a:rPr>
              <a:t>		</a:t>
            </a:r>
            <a:r>
              <a:rPr lang="vi-VN" sz="2800" dirty="0">
                <a:effectLst/>
                <a:latin typeface="Times New Roman" panose="02020603050405020304" pitchFamily="18" charset="0"/>
                <a:ea typeface="Aptos" panose="020B0004020202020204" pitchFamily="34" charset="0"/>
                <a:cs typeface="Arial" panose="020B0604020202020204" pitchFamily="34" charset="0"/>
              </a:rPr>
              <a:t>B. </a:t>
            </a:r>
            <a:r>
              <a:rPr lang="en-US" sz="2800" dirty="0">
                <a:effectLst/>
                <a:latin typeface="Times New Roman" panose="02020603050405020304" pitchFamily="18" charset="0"/>
                <a:ea typeface="Aptos" panose="020B0004020202020204" pitchFamily="34" charset="0"/>
                <a:cs typeface="Arial" panose="020B0604020202020204" pitchFamily="34" charset="0"/>
              </a:rPr>
              <a:t>can sing		</a:t>
            </a:r>
            <a:r>
              <a:rPr lang="vi-VN" sz="2800" dirty="0">
                <a:effectLst/>
                <a:latin typeface="Times New Roman" panose="02020603050405020304" pitchFamily="18" charset="0"/>
                <a:ea typeface="Aptos" panose="020B0004020202020204" pitchFamily="34" charset="0"/>
                <a:cs typeface="Arial" panose="020B0604020202020204" pitchFamily="34" charset="0"/>
              </a:rPr>
              <a:t>C. sang</a:t>
            </a:r>
            <a:r>
              <a:rPr lang="en-US" sz="2800" dirty="0">
                <a:effectLst/>
                <a:latin typeface="Times New Roman" panose="02020603050405020304" pitchFamily="18" charset="0"/>
                <a:ea typeface="Aptos" panose="020B0004020202020204" pitchFamily="34" charset="0"/>
                <a:cs typeface="Arial" panose="020B0604020202020204" pitchFamily="34" charset="0"/>
              </a:rPr>
              <a:t>		</a:t>
            </a:r>
            <a:r>
              <a:rPr lang="vi-VN" sz="2800" dirty="0">
                <a:effectLst/>
                <a:latin typeface="Times New Roman" panose="02020603050405020304" pitchFamily="18" charset="0"/>
                <a:ea typeface="Aptos" panose="020B0004020202020204" pitchFamily="34" charset="0"/>
                <a:cs typeface="Arial" panose="020B0604020202020204" pitchFamily="34" charset="0"/>
              </a:rPr>
              <a:t>D. </a:t>
            </a:r>
            <a:r>
              <a:rPr lang="en-US" sz="2800" dirty="0">
                <a:effectLst/>
                <a:latin typeface="Times New Roman" panose="02020603050405020304" pitchFamily="18" charset="0"/>
                <a:ea typeface="Aptos" panose="020B0004020202020204" pitchFamily="34" charset="0"/>
                <a:cs typeface="Arial" panose="020B0604020202020204" pitchFamily="34" charset="0"/>
              </a:rPr>
              <a:t>is singing</a:t>
            </a:r>
            <a:endParaRPr lang="vi-VN" sz="2800" dirty="0">
              <a:effectLst/>
              <a:latin typeface="Aptos" panose="020B0004020202020204" pitchFamily="34" charset="0"/>
              <a:ea typeface="Aptos" panose="020B00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7A6258C-DB58-67FA-98C1-A1523B6E1B0A}"/>
              </a:ext>
            </a:extLst>
          </p:cNvPr>
          <p:cNvSpPr txBox="1"/>
          <p:nvPr/>
        </p:nvSpPr>
        <p:spPr>
          <a:xfrm>
            <a:off x="449035" y="3763425"/>
            <a:ext cx="6098720" cy="533672"/>
          </a:xfrm>
          <a:prstGeom prst="rect">
            <a:avLst/>
          </a:prstGeom>
          <a:noFill/>
        </p:spPr>
        <p:txBody>
          <a:bodyPr wrap="square">
            <a:spAutoFit/>
          </a:bodyPr>
          <a:lstStyle/>
          <a:p>
            <a:pPr marL="228600">
              <a:lnSpc>
                <a:spcPct val="107000"/>
              </a:lnSpc>
              <a:spcAft>
                <a:spcPts val="800"/>
              </a:spcAft>
              <a:buNone/>
            </a:pPr>
            <a:r>
              <a:rPr lang="en-US" sz="28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sym typeface="Wingdings" panose="05000000000000000000" pitchFamily="2" charset="2"/>
              </a:rPr>
              <a:t></a:t>
            </a:r>
            <a:r>
              <a:rPr lang="en-US" sz="2800" dirty="0">
                <a:effectLst/>
                <a:highlight>
                  <a:srgbClr val="FFFF00"/>
                </a:highlight>
                <a:latin typeface="Times New Roman" panose="02020603050405020304" pitchFamily="18" charset="0"/>
                <a:ea typeface="Aptos" panose="020B0004020202020204" pitchFamily="34" charset="0"/>
                <a:cs typeface="Arial" panose="020B0604020202020204" pitchFamily="34" charset="0"/>
              </a:rPr>
              <a:t> </a:t>
            </a:r>
            <a:r>
              <a:rPr lang="vi-VN" sz="2800" dirty="0" err="1">
                <a:effectLst/>
                <a:highlight>
                  <a:srgbClr val="FFFF00"/>
                </a:highlight>
                <a:latin typeface="Times New Roman" panose="02020603050405020304" pitchFamily="18" charset="0"/>
                <a:ea typeface="Aptos" panose="020B0004020202020204" pitchFamily="34" charset="0"/>
                <a:cs typeface="Arial" panose="020B0604020202020204" pitchFamily="34" charset="0"/>
              </a:rPr>
              <a:t>Stem</a:t>
            </a:r>
            <a:r>
              <a:rPr lang="vi-VN" sz="2800" dirty="0">
                <a:effectLst/>
                <a:highlight>
                  <a:srgbClr val="FFFF00"/>
                </a:highlight>
                <a:latin typeface="Times New Roman" panose="02020603050405020304" pitchFamily="18" charset="0"/>
                <a:ea typeface="Aptos" panose="020B0004020202020204" pitchFamily="34" charset="0"/>
                <a:cs typeface="Arial" panose="020B0604020202020204" pitchFamily="34" charset="0"/>
              </a:rPr>
              <a:t> thiếu ngữ cảnh, câu hỏi đơn lẻ.</a:t>
            </a:r>
            <a:endParaRPr lang="vi-VN" sz="2400" dirty="0">
              <a:effectLst/>
              <a:highlight>
                <a:srgbClr val="FFFF00"/>
              </a:highlight>
              <a:latin typeface="Aptos" panose="020B0004020202020204" pitchFamily="34" charset="0"/>
              <a:ea typeface="Aptos" panose="020B00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82ED405-142E-75B4-DE3F-E2784433F4FA}"/>
              </a:ext>
            </a:extLst>
          </p:cNvPr>
          <p:cNvSpPr txBox="1"/>
          <p:nvPr/>
        </p:nvSpPr>
        <p:spPr>
          <a:xfrm>
            <a:off x="449035" y="5730250"/>
            <a:ext cx="7188653" cy="522259"/>
          </a:xfrm>
          <a:prstGeom prst="rect">
            <a:avLst/>
          </a:prstGeom>
          <a:noFill/>
        </p:spPr>
        <p:txBody>
          <a:bodyPr wrap="square">
            <a:spAutoFit/>
          </a:bodyPr>
          <a:lstStyle>
            <a:defPPr>
              <a:defRPr lang="en-US"/>
            </a:defPPr>
            <a:lvl1pPr marL="228600">
              <a:lnSpc>
                <a:spcPct val="107000"/>
              </a:lnSpc>
              <a:spcAft>
                <a:spcPts val="800"/>
              </a:spcAft>
              <a:buNone/>
              <a:defRPr sz="280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defRPr>
            </a:lvl1pPr>
          </a:lstStyle>
          <a:p>
            <a:r>
              <a:rPr lang="vi-VN" dirty="0"/>
              <a:t>→ Có ngữ cảnh, rõ ràng kiểm tra thì quá khứ.</a:t>
            </a:r>
          </a:p>
        </p:txBody>
      </p:sp>
    </p:spTree>
    <p:extLst>
      <p:ext uri="{BB962C8B-B14F-4D97-AF65-F5344CB8AC3E}">
        <p14:creationId xmlns:p14="http://schemas.microsoft.com/office/powerpoint/2010/main" val="325007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1" grpId="0"/>
      <p:bldP spid="13"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8CDE0-51F0-270D-2391-39B20F85AE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D4207-1656-EDFC-1ED1-0A825D82C4C8}"/>
              </a:ext>
            </a:extLst>
          </p:cNvPr>
          <p:cNvSpPr>
            <a:spLocks noGrp="1"/>
          </p:cNvSpPr>
          <p:nvPr>
            <p:ph type="title"/>
          </p:nvPr>
        </p:nvSpPr>
        <p:spPr/>
        <p:txBody>
          <a:bodyPr vert="horz" lIns="91440" tIns="45720" rIns="91440" bIns="45720" rtlCol="0" anchor="t">
            <a:normAutofit/>
          </a:bodyPr>
          <a:lstStyle/>
          <a:p>
            <a:r>
              <a:rPr lang="vi-VN" sz="4000" b="1" u="sng" dirty="0">
                <a:solidFill>
                  <a:srgbClr val="002060"/>
                </a:solidFill>
                <a:latin typeface="Times New Roman" panose="02020603050405020304" pitchFamily="18" charset="0"/>
                <a:cs typeface="Times New Roman" panose="02020603050405020304" pitchFamily="18" charset="0"/>
              </a:rPr>
              <a:t>Kỹ thuật xây dựng </a:t>
            </a:r>
            <a:r>
              <a:rPr lang="vi-VN" sz="4000" b="1" u="sng" dirty="0" err="1">
                <a:solidFill>
                  <a:srgbClr val="002060"/>
                </a:solidFill>
                <a:latin typeface="Times New Roman" panose="02020603050405020304" pitchFamily="18" charset="0"/>
                <a:cs typeface="Times New Roman" panose="02020603050405020304" pitchFamily="18" charset="0"/>
              </a:rPr>
              <a:t>Stem</a:t>
            </a:r>
            <a:r>
              <a:rPr lang="vi-VN" sz="4000" b="1" u="sng" dirty="0">
                <a:solidFill>
                  <a:srgbClr val="002060"/>
                </a:solidFill>
                <a:latin typeface="Times New Roman" panose="02020603050405020304" pitchFamily="18" charset="0"/>
                <a:cs typeface="Times New Roman" panose="02020603050405020304" pitchFamily="18" charset="0"/>
              </a:rPr>
              <a:t> (câu dẫn)</a:t>
            </a:r>
          </a:p>
        </p:txBody>
      </p:sp>
      <p:sp>
        <p:nvSpPr>
          <p:cNvPr id="6" name="Content Placeholder 5">
            <a:extLst>
              <a:ext uri="{FF2B5EF4-FFF2-40B4-BE49-F238E27FC236}">
                <a16:creationId xmlns:a16="http://schemas.microsoft.com/office/drawing/2014/main" id="{26F1FA0D-BEE6-ED44-B4C3-E4E566092B83}"/>
              </a:ext>
            </a:extLst>
          </p:cNvPr>
          <p:cNvSpPr>
            <a:spLocks noGrp="1"/>
          </p:cNvSpPr>
          <p:nvPr>
            <p:ph idx="1"/>
          </p:nvPr>
        </p:nvSpPr>
        <p:spPr>
          <a:xfrm>
            <a:off x="677334" y="1686832"/>
            <a:ext cx="10515600" cy="824810"/>
          </a:xfrm>
        </p:spPr>
        <p:txBody>
          <a:bodyPr vert="horz" lIns="91440" tIns="45720" rIns="91440" bIns="45720" rtlCol="0">
            <a:normAutofit/>
          </a:bodyPr>
          <a:lstStyle/>
          <a:p>
            <a:r>
              <a:rPr lang="vi-VN" sz="3200" b="1" dirty="0">
                <a:solidFill>
                  <a:srgbClr val="FF0000"/>
                </a:solidFill>
                <a:latin typeface="Times New Roman" panose="02020603050405020304" pitchFamily="18" charset="0"/>
                <a:cs typeface="Times New Roman" panose="02020603050405020304" pitchFamily="18" charset="0"/>
              </a:rPr>
              <a:t>Nguyên tắc 2: Chỉ kiểm tra năng lực ngôn ngữ</a:t>
            </a:r>
          </a:p>
        </p:txBody>
      </p:sp>
      <p:sp>
        <p:nvSpPr>
          <p:cNvPr id="11" name="TextBox 10">
            <a:extLst>
              <a:ext uri="{FF2B5EF4-FFF2-40B4-BE49-F238E27FC236}">
                <a16:creationId xmlns:a16="http://schemas.microsoft.com/office/drawing/2014/main" id="{B7076AC6-94F9-1C71-A00D-50A74758EA81}"/>
              </a:ext>
            </a:extLst>
          </p:cNvPr>
          <p:cNvSpPr txBox="1"/>
          <p:nvPr/>
        </p:nvSpPr>
        <p:spPr>
          <a:xfrm>
            <a:off x="926647" y="2638300"/>
            <a:ext cx="6098720" cy="2246769"/>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Barack Obama was born in ________.</a:t>
            </a:r>
          </a:p>
          <a:p>
            <a:r>
              <a:rPr lang="en-US" sz="2800" dirty="0">
                <a:latin typeface="Times New Roman" panose="02020603050405020304" pitchFamily="18" charset="0"/>
                <a:cs typeface="Times New Roman" panose="02020603050405020304" pitchFamily="18" charset="0"/>
              </a:rPr>
              <a:t>A. Kenya</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B. Hawaii</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C. New York</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D. Washington D.C.</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74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E2EC6-E781-AB6C-FDB3-469B159D6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F90FB0-4DD8-50DD-37CE-3FC4BE9F9E70}"/>
              </a:ext>
            </a:extLst>
          </p:cNvPr>
          <p:cNvSpPr>
            <a:spLocks noGrp="1"/>
          </p:cNvSpPr>
          <p:nvPr>
            <p:ph type="title"/>
          </p:nvPr>
        </p:nvSpPr>
        <p:spPr/>
        <p:txBody>
          <a:bodyPr vert="horz" lIns="91440" tIns="45720" rIns="91440" bIns="45720" rtlCol="0" anchor="t">
            <a:normAutofit/>
          </a:bodyPr>
          <a:lstStyle/>
          <a:p>
            <a:r>
              <a:rPr lang="vi-VN" sz="4000" b="1" u="sng" dirty="0">
                <a:solidFill>
                  <a:srgbClr val="002060"/>
                </a:solidFill>
                <a:latin typeface="Times New Roman" panose="02020603050405020304" pitchFamily="18" charset="0"/>
                <a:cs typeface="Times New Roman" panose="02020603050405020304" pitchFamily="18" charset="0"/>
              </a:rPr>
              <a:t>Kỹ thuật xây dựng </a:t>
            </a:r>
            <a:r>
              <a:rPr lang="vi-VN" sz="4000" b="1" u="sng" dirty="0" err="1">
                <a:solidFill>
                  <a:srgbClr val="002060"/>
                </a:solidFill>
                <a:latin typeface="Times New Roman" panose="02020603050405020304" pitchFamily="18" charset="0"/>
                <a:cs typeface="Times New Roman" panose="02020603050405020304" pitchFamily="18" charset="0"/>
              </a:rPr>
              <a:t>Stem</a:t>
            </a:r>
            <a:r>
              <a:rPr lang="vi-VN" sz="4000" b="1" u="sng" dirty="0">
                <a:solidFill>
                  <a:srgbClr val="002060"/>
                </a:solidFill>
                <a:latin typeface="Times New Roman" panose="02020603050405020304" pitchFamily="18" charset="0"/>
                <a:cs typeface="Times New Roman" panose="02020603050405020304" pitchFamily="18" charset="0"/>
              </a:rPr>
              <a:t> (câu dẫn)</a:t>
            </a:r>
          </a:p>
        </p:txBody>
      </p:sp>
      <p:sp>
        <p:nvSpPr>
          <p:cNvPr id="4" name="Content Placeholder 3">
            <a:extLst>
              <a:ext uri="{FF2B5EF4-FFF2-40B4-BE49-F238E27FC236}">
                <a16:creationId xmlns:a16="http://schemas.microsoft.com/office/drawing/2014/main" id="{909E454A-64C5-F239-E5A9-737DFCD05B5D}"/>
              </a:ext>
            </a:extLst>
          </p:cNvPr>
          <p:cNvSpPr>
            <a:spLocks noGrp="1"/>
          </p:cNvSpPr>
          <p:nvPr>
            <p:ph idx="1"/>
          </p:nvPr>
        </p:nvSpPr>
        <p:spPr>
          <a:xfrm>
            <a:off x="677334" y="1741104"/>
            <a:ext cx="10515600" cy="983836"/>
          </a:xfrm>
        </p:spPr>
        <p:txBody>
          <a:bodyPr vert="horz" lIns="91440" tIns="45720" rIns="91440" bIns="45720" rtlCol="0">
            <a:normAutofit/>
          </a:bodyPr>
          <a:lstStyle/>
          <a:p>
            <a:r>
              <a:rPr lang="vi-VN" sz="3200" b="1" dirty="0">
                <a:solidFill>
                  <a:srgbClr val="FF0000"/>
                </a:solidFill>
                <a:latin typeface="Times New Roman" panose="02020603050405020304" pitchFamily="18" charset="0"/>
                <a:cs typeface="Times New Roman" panose="02020603050405020304" pitchFamily="18" charset="0"/>
              </a:rPr>
              <a:t>Nguyên tắc 3: Tránh </a:t>
            </a:r>
            <a:r>
              <a:rPr lang="vi-VN" sz="3200" b="1" dirty="0" err="1">
                <a:solidFill>
                  <a:srgbClr val="FF0000"/>
                </a:solidFill>
                <a:latin typeface="Times New Roman" panose="02020603050405020304" pitchFamily="18" charset="0"/>
                <a:cs typeface="Times New Roman" panose="02020603050405020304" pitchFamily="18" charset="0"/>
              </a:rPr>
              <a:t>stem</a:t>
            </a:r>
            <a:r>
              <a:rPr lang="vi-VN" sz="3200" b="1" dirty="0">
                <a:solidFill>
                  <a:srgbClr val="FF0000"/>
                </a:solidFill>
                <a:latin typeface="Times New Roman" panose="02020603050405020304" pitchFamily="18" charset="0"/>
                <a:cs typeface="Times New Roman" panose="02020603050405020304" pitchFamily="18" charset="0"/>
              </a:rPr>
              <a:t> quá phức tạp</a:t>
            </a:r>
          </a:p>
        </p:txBody>
      </p:sp>
      <p:sp>
        <p:nvSpPr>
          <p:cNvPr id="12" name="TextBox 11">
            <a:extLst>
              <a:ext uri="{FF2B5EF4-FFF2-40B4-BE49-F238E27FC236}">
                <a16:creationId xmlns:a16="http://schemas.microsoft.com/office/drawing/2014/main" id="{0A9AA49A-3040-C71B-A247-42BDE3642414}"/>
              </a:ext>
            </a:extLst>
          </p:cNvPr>
          <p:cNvSpPr txBox="1"/>
          <p:nvPr/>
        </p:nvSpPr>
        <p:spPr>
          <a:xfrm>
            <a:off x="155121" y="2470372"/>
            <a:ext cx="9454243" cy="1917256"/>
          </a:xfrm>
          <a:prstGeom prst="rect">
            <a:avLst/>
          </a:prstGeom>
          <a:noFill/>
        </p:spPr>
        <p:txBody>
          <a:bodyPr wrap="square">
            <a:spAutoFit/>
          </a:bodyPr>
          <a:lstStyle/>
          <a:p>
            <a:pPr marL="228600">
              <a:lnSpc>
                <a:spcPct val="107000"/>
              </a:lnSpc>
              <a:spcAft>
                <a:spcPts val="800"/>
              </a:spcAft>
              <a:buNone/>
            </a:pPr>
            <a:r>
              <a:rPr lang="vi-VN" sz="2800" b="1" i="1" dirty="0">
                <a:effectLst/>
                <a:latin typeface="Times New Roman" panose="02020603050405020304" pitchFamily="18" charset="0"/>
                <a:ea typeface="Aptos" panose="020B0004020202020204" pitchFamily="34" charset="0"/>
                <a:cs typeface="Arial" panose="020B0604020202020204" pitchFamily="34" charset="0"/>
              </a:rPr>
              <a:t>“</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Despite</a:t>
            </a:r>
            <a:r>
              <a:rPr lang="vi-VN" sz="2800" b="1" i="1" dirty="0">
                <a:effectLst/>
                <a:latin typeface="Times New Roman" panose="02020603050405020304" pitchFamily="18" charset="0"/>
                <a:ea typeface="Aptos" panose="020B0004020202020204" pitchFamily="34" charset="0"/>
                <a:cs typeface="Arial" panose="020B0604020202020204" pitchFamily="34" charset="0"/>
              </a:rPr>
              <a:t> the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fact</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that</a:t>
            </a:r>
            <a:r>
              <a:rPr lang="vi-VN" sz="2800" b="1" i="1" dirty="0">
                <a:effectLst/>
                <a:latin typeface="Times New Roman" panose="02020603050405020304" pitchFamily="18" charset="0"/>
                <a:ea typeface="Aptos" panose="020B0004020202020204" pitchFamily="34" charset="0"/>
                <a:cs typeface="Arial" panose="020B0604020202020204" pitchFamily="34" charset="0"/>
              </a:rPr>
              <a:t> the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weather</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which</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had</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been</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unusually</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cold</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and</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rainy</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for</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several</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days</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finally</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improved</a:t>
            </a:r>
            <a:r>
              <a:rPr lang="vi-VN" sz="2800" b="1" i="1" dirty="0">
                <a:effectLst/>
                <a:latin typeface="Times New Roman" panose="02020603050405020304" pitchFamily="18" charset="0"/>
                <a:ea typeface="Aptos" panose="020B0004020202020204" pitchFamily="34" charset="0"/>
                <a:cs typeface="Arial" panose="020B0604020202020204" pitchFamily="34" charset="0"/>
              </a:rPr>
              <a:t>, he </a:t>
            </a:r>
            <a:r>
              <a:rPr lang="en-US" sz="2800" b="1" i="1" dirty="0">
                <a:effectLst/>
                <a:latin typeface="Times New Roman" panose="02020603050405020304" pitchFamily="18" charset="0"/>
                <a:ea typeface="Aptos" panose="020B0004020202020204" pitchFamily="34" charset="0"/>
                <a:cs typeface="Arial" panose="020B0604020202020204" pitchFamily="34" charset="0"/>
              </a:rPr>
              <a:t>_____</a:t>
            </a:r>
            <a:r>
              <a:rPr lang="vi-VN" sz="2800" b="1" i="1" dirty="0">
                <a:effectLst/>
                <a:latin typeface="Times New Roman" panose="02020603050405020304" pitchFamily="18" charset="0"/>
                <a:ea typeface="Aptos" panose="020B0004020202020204" pitchFamily="34" charset="0"/>
                <a:cs typeface="Arial" panose="020B0604020202020204" pitchFamily="34" charset="0"/>
              </a:rPr>
              <a:t> to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stay</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at</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home</a:t>
            </a:r>
            <a:r>
              <a:rPr lang="vi-VN" sz="2800" b="1" i="1" dirty="0">
                <a:effectLst/>
                <a:latin typeface="Times New Roman" panose="02020603050405020304" pitchFamily="18" charset="0"/>
                <a:ea typeface="Aptos" panose="020B0004020202020204" pitchFamily="34" charset="0"/>
                <a:cs typeface="Arial" panose="020B0604020202020204" pitchFamily="34" charset="0"/>
              </a:rPr>
              <a:t>.”</a:t>
            </a:r>
            <a:br>
              <a:rPr lang="vi-VN" sz="2800" dirty="0">
                <a:effectLst/>
                <a:latin typeface="Times New Roman" panose="02020603050405020304" pitchFamily="18" charset="0"/>
                <a:ea typeface="Aptos" panose="020B0004020202020204" pitchFamily="34" charset="0"/>
                <a:cs typeface="Arial" panose="020B0604020202020204" pitchFamily="34" charset="0"/>
              </a:rPr>
            </a:br>
            <a:r>
              <a:rPr lang="vi-VN" sz="2800" dirty="0">
                <a:effectLst/>
                <a:latin typeface="Times New Roman" panose="02020603050405020304" pitchFamily="18" charset="0"/>
                <a:ea typeface="Aptos" panose="020B0004020202020204" pitchFamily="34" charset="0"/>
                <a:cs typeface="Arial" panose="020B0604020202020204" pitchFamily="34" charset="0"/>
              </a:rPr>
              <a:t>A. </a:t>
            </a:r>
            <a:r>
              <a:rPr lang="vi-VN" sz="2800" dirty="0" err="1">
                <a:effectLst/>
                <a:latin typeface="Times New Roman" panose="02020603050405020304" pitchFamily="18" charset="0"/>
                <a:ea typeface="Aptos" panose="020B0004020202020204" pitchFamily="34" charset="0"/>
                <a:cs typeface="Arial" panose="020B0604020202020204" pitchFamily="34" charset="0"/>
              </a:rPr>
              <a:t>decide</a:t>
            </a:r>
            <a:r>
              <a:rPr lang="en-US" sz="2800" dirty="0">
                <a:effectLst/>
                <a:latin typeface="Times New Roman" panose="02020603050405020304" pitchFamily="18" charset="0"/>
                <a:ea typeface="Aptos" panose="020B0004020202020204" pitchFamily="34" charset="0"/>
                <a:cs typeface="Arial" panose="020B0604020202020204" pitchFamily="34" charset="0"/>
              </a:rPr>
              <a:t>		</a:t>
            </a:r>
            <a:r>
              <a:rPr lang="vi-VN" sz="2800" dirty="0">
                <a:effectLst/>
                <a:latin typeface="Times New Roman" panose="02020603050405020304" pitchFamily="18" charset="0"/>
                <a:ea typeface="Aptos" panose="020B0004020202020204" pitchFamily="34" charset="0"/>
                <a:cs typeface="Arial" panose="020B0604020202020204" pitchFamily="34" charset="0"/>
              </a:rPr>
              <a:t>B. </a:t>
            </a:r>
            <a:r>
              <a:rPr lang="vi-VN" sz="2800" dirty="0" err="1">
                <a:effectLst/>
                <a:latin typeface="Times New Roman" panose="02020603050405020304" pitchFamily="18" charset="0"/>
                <a:ea typeface="Aptos" panose="020B0004020202020204" pitchFamily="34" charset="0"/>
                <a:cs typeface="Arial" panose="020B0604020202020204" pitchFamily="34" charset="0"/>
              </a:rPr>
              <a:t>decided</a:t>
            </a:r>
            <a:r>
              <a:rPr lang="en-US" sz="2800" dirty="0">
                <a:effectLst/>
                <a:latin typeface="Times New Roman" panose="02020603050405020304" pitchFamily="18" charset="0"/>
                <a:ea typeface="Aptos" panose="020B0004020202020204" pitchFamily="34" charset="0"/>
                <a:cs typeface="Arial" panose="020B0604020202020204" pitchFamily="34" charset="0"/>
              </a:rPr>
              <a:t>		</a:t>
            </a:r>
            <a:r>
              <a:rPr lang="vi-VN" sz="2800" dirty="0">
                <a:effectLst/>
                <a:latin typeface="Times New Roman" panose="02020603050405020304" pitchFamily="18" charset="0"/>
                <a:ea typeface="Aptos" panose="020B0004020202020204" pitchFamily="34" charset="0"/>
                <a:cs typeface="Arial" panose="020B0604020202020204" pitchFamily="34" charset="0"/>
              </a:rPr>
              <a:t>C. </a:t>
            </a:r>
            <a:r>
              <a:rPr lang="vi-VN" sz="2800" dirty="0" err="1">
                <a:effectLst/>
                <a:latin typeface="Times New Roman" panose="02020603050405020304" pitchFamily="18" charset="0"/>
                <a:ea typeface="Aptos" panose="020B0004020202020204" pitchFamily="34" charset="0"/>
                <a:cs typeface="Arial" panose="020B0604020202020204" pitchFamily="34" charset="0"/>
              </a:rPr>
              <a:t>deciding</a:t>
            </a:r>
            <a:r>
              <a:rPr lang="en-US" sz="2800" dirty="0">
                <a:effectLst/>
                <a:latin typeface="Times New Roman" panose="02020603050405020304" pitchFamily="18" charset="0"/>
                <a:ea typeface="Aptos" panose="020B0004020202020204" pitchFamily="34" charset="0"/>
                <a:cs typeface="Arial" panose="020B0604020202020204" pitchFamily="34" charset="0"/>
              </a:rPr>
              <a:t>		</a:t>
            </a:r>
            <a:r>
              <a:rPr lang="vi-VN" sz="2800" dirty="0">
                <a:effectLst/>
                <a:latin typeface="Times New Roman" panose="02020603050405020304" pitchFamily="18" charset="0"/>
                <a:ea typeface="Aptos" panose="020B0004020202020204" pitchFamily="34" charset="0"/>
                <a:cs typeface="Arial" panose="020B0604020202020204" pitchFamily="34" charset="0"/>
              </a:rPr>
              <a:t>D. </a:t>
            </a:r>
            <a:r>
              <a:rPr lang="vi-VN" sz="2800" dirty="0" err="1">
                <a:effectLst/>
                <a:latin typeface="Times New Roman" panose="02020603050405020304" pitchFamily="18" charset="0"/>
                <a:ea typeface="Aptos" panose="020B0004020202020204" pitchFamily="34" charset="0"/>
                <a:cs typeface="Arial" panose="020B0604020202020204" pitchFamily="34" charset="0"/>
              </a:rPr>
              <a:t>has</a:t>
            </a:r>
            <a:r>
              <a:rPr lang="vi-VN" sz="2800" dirty="0">
                <a:effectLst/>
                <a:latin typeface="Times New Roman" panose="02020603050405020304" pitchFamily="18" charset="0"/>
                <a:ea typeface="Aptos" panose="020B0004020202020204" pitchFamily="34" charset="0"/>
                <a:cs typeface="Arial" panose="020B0604020202020204" pitchFamily="34" charset="0"/>
              </a:rPr>
              <a:t> </a:t>
            </a:r>
            <a:r>
              <a:rPr lang="vi-VN" sz="2800" dirty="0" err="1">
                <a:effectLst/>
                <a:latin typeface="Times New Roman" panose="02020603050405020304" pitchFamily="18" charset="0"/>
                <a:ea typeface="Aptos" panose="020B0004020202020204" pitchFamily="34" charset="0"/>
                <a:cs typeface="Arial" panose="020B0604020202020204" pitchFamily="34" charset="0"/>
              </a:rPr>
              <a:t>decided</a:t>
            </a:r>
            <a:endParaRPr lang="vi-VN" sz="2800" dirty="0">
              <a:effectLst/>
              <a:latin typeface="Aptos" panose="020B0004020202020204" pitchFamily="34" charset="0"/>
              <a:ea typeface="Aptos" panose="020B00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161F896-5EAC-9C4A-DBA6-CF9A8EA852CD}"/>
              </a:ext>
            </a:extLst>
          </p:cNvPr>
          <p:cNvSpPr txBox="1"/>
          <p:nvPr/>
        </p:nvSpPr>
        <p:spPr>
          <a:xfrm>
            <a:off x="285135" y="4653638"/>
            <a:ext cx="9381066" cy="1456232"/>
          </a:xfrm>
          <a:prstGeom prst="rect">
            <a:avLst/>
          </a:prstGeom>
          <a:noFill/>
        </p:spPr>
        <p:txBody>
          <a:bodyPr wrap="square">
            <a:spAutoFit/>
          </a:bodyPr>
          <a:lstStyle/>
          <a:p>
            <a:pPr marL="228600">
              <a:lnSpc>
                <a:spcPct val="107000"/>
              </a:lnSpc>
              <a:spcAft>
                <a:spcPts val="800"/>
              </a:spcAft>
              <a:buNone/>
            </a:pPr>
            <a:r>
              <a:rPr lang="vi-VN" sz="2800" b="1" i="1" dirty="0">
                <a:effectLst/>
                <a:highlight>
                  <a:srgbClr val="FFFF00"/>
                </a:highlight>
                <a:latin typeface="Times New Roman" panose="02020603050405020304" pitchFamily="18" charset="0"/>
                <a:ea typeface="Aptos" panose="020B0004020202020204" pitchFamily="34" charset="0"/>
                <a:cs typeface="Arial" panose="020B0604020202020204" pitchFamily="34" charset="0"/>
              </a:rPr>
              <a:t>“</a:t>
            </a:r>
            <a:r>
              <a:rPr lang="vi-VN" sz="2800" b="1" i="1" dirty="0" err="1">
                <a:effectLst/>
                <a:highlight>
                  <a:srgbClr val="FFFF00"/>
                </a:highlight>
                <a:latin typeface="Times New Roman" panose="02020603050405020304" pitchFamily="18" charset="0"/>
                <a:ea typeface="Aptos" panose="020B0004020202020204" pitchFamily="34" charset="0"/>
                <a:cs typeface="Arial" panose="020B0604020202020204" pitchFamily="34" charset="0"/>
              </a:rPr>
              <a:t>Although</a:t>
            </a:r>
            <a:r>
              <a:rPr lang="vi-VN" sz="2800" b="1" i="1" dirty="0">
                <a:effectLst/>
                <a:highlight>
                  <a:srgbClr val="FFFF00"/>
                </a:highlight>
                <a:latin typeface="Times New Roman" panose="02020603050405020304" pitchFamily="18" charset="0"/>
                <a:ea typeface="Aptos" panose="020B0004020202020204" pitchFamily="34" charset="0"/>
                <a:cs typeface="Arial" panose="020B0604020202020204" pitchFamily="34" charset="0"/>
              </a:rPr>
              <a:t> the </a:t>
            </a:r>
            <a:r>
              <a:rPr lang="vi-VN" sz="2800" b="1" i="1" dirty="0" err="1">
                <a:effectLst/>
                <a:highlight>
                  <a:srgbClr val="FFFF00"/>
                </a:highlight>
                <a:latin typeface="Times New Roman" panose="02020603050405020304" pitchFamily="18" charset="0"/>
                <a:ea typeface="Aptos" panose="020B0004020202020204" pitchFamily="34" charset="0"/>
                <a:cs typeface="Arial" panose="020B0604020202020204" pitchFamily="34" charset="0"/>
              </a:rPr>
              <a:t>weather</a:t>
            </a:r>
            <a:r>
              <a:rPr lang="vi-VN" sz="2800" b="1" i="1" dirty="0">
                <a:effectLst/>
                <a:highlight>
                  <a:srgbClr val="FFFF00"/>
                </a:highligh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highlight>
                  <a:srgbClr val="FFFF00"/>
                </a:highlight>
                <a:latin typeface="Times New Roman" panose="02020603050405020304" pitchFamily="18" charset="0"/>
                <a:ea typeface="Aptos" panose="020B0004020202020204" pitchFamily="34" charset="0"/>
                <a:cs typeface="Arial" panose="020B0604020202020204" pitchFamily="34" charset="0"/>
              </a:rPr>
              <a:t>was</a:t>
            </a:r>
            <a:r>
              <a:rPr lang="vi-VN" sz="2800" b="1" i="1" dirty="0">
                <a:effectLst/>
                <a:highlight>
                  <a:srgbClr val="FFFF00"/>
                </a:highligh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highlight>
                  <a:srgbClr val="FFFF00"/>
                </a:highlight>
                <a:latin typeface="Times New Roman" panose="02020603050405020304" pitchFamily="18" charset="0"/>
                <a:ea typeface="Aptos" panose="020B0004020202020204" pitchFamily="34" charset="0"/>
                <a:cs typeface="Arial" panose="020B0604020202020204" pitchFamily="34" charset="0"/>
              </a:rPr>
              <a:t>cold</a:t>
            </a:r>
            <a:r>
              <a:rPr lang="vi-VN" sz="2800" b="1" i="1" dirty="0">
                <a:effectLst/>
                <a:highlight>
                  <a:srgbClr val="FFFF00"/>
                </a:highligh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highlight>
                  <a:srgbClr val="FFFF00"/>
                </a:highlight>
                <a:latin typeface="Times New Roman" panose="02020603050405020304" pitchFamily="18" charset="0"/>
                <a:ea typeface="Aptos" panose="020B0004020202020204" pitchFamily="34" charset="0"/>
                <a:cs typeface="Arial" panose="020B0604020202020204" pitchFamily="34" charset="0"/>
              </a:rPr>
              <a:t>and</a:t>
            </a:r>
            <a:r>
              <a:rPr lang="vi-VN" sz="2800" b="1" i="1" dirty="0">
                <a:effectLst/>
                <a:highlight>
                  <a:srgbClr val="FFFF00"/>
                </a:highligh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highlight>
                  <a:srgbClr val="FFFF00"/>
                </a:highlight>
                <a:latin typeface="Times New Roman" panose="02020603050405020304" pitchFamily="18" charset="0"/>
                <a:ea typeface="Aptos" panose="020B0004020202020204" pitchFamily="34" charset="0"/>
                <a:cs typeface="Arial" panose="020B0604020202020204" pitchFamily="34" charset="0"/>
              </a:rPr>
              <a:t>rainy</a:t>
            </a:r>
            <a:r>
              <a:rPr lang="vi-VN" sz="2800" b="1" i="1" dirty="0">
                <a:effectLst/>
                <a:highlight>
                  <a:srgbClr val="FFFF00"/>
                </a:highlight>
                <a:latin typeface="Times New Roman" panose="02020603050405020304" pitchFamily="18" charset="0"/>
                <a:ea typeface="Aptos" panose="020B0004020202020204" pitchFamily="34" charset="0"/>
                <a:cs typeface="Arial" panose="020B0604020202020204" pitchFamily="34" charset="0"/>
              </a:rPr>
              <a:t>, he </a:t>
            </a:r>
            <a:r>
              <a:rPr lang="en-US" sz="2800" b="1" i="1" dirty="0">
                <a:highlight>
                  <a:srgbClr val="FFFF00"/>
                </a:highlight>
                <a:latin typeface="Times New Roman" panose="02020603050405020304" pitchFamily="18" charset="0"/>
                <a:ea typeface="Aptos" panose="020B0004020202020204" pitchFamily="34" charset="0"/>
                <a:cs typeface="Arial" panose="020B0604020202020204" pitchFamily="34" charset="0"/>
              </a:rPr>
              <a:t>_____</a:t>
            </a:r>
            <a:r>
              <a:rPr lang="vi-VN" sz="2800" b="1" i="1" dirty="0">
                <a:effectLst/>
                <a:highlight>
                  <a:srgbClr val="FFFF00"/>
                </a:highlight>
                <a:latin typeface="Times New Roman" panose="02020603050405020304" pitchFamily="18" charset="0"/>
                <a:ea typeface="Aptos" panose="020B0004020202020204" pitchFamily="34" charset="0"/>
                <a:cs typeface="Arial" panose="020B0604020202020204" pitchFamily="34" charset="0"/>
              </a:rPr>
              <a:t> to </a:t>
            </a:r>
            <a:r>
              <a:rPr lang="vi-VN" sz="2800" b="1" i="1" dirty="0" err="1">
                <a:effectLst/>
                <a:highlight>
                  <a:srgbClr val="FFFF00"/>
                </a:highlight>
                <a:latin typeface="Times New Roman" panose="02020603050405020304" pitchFamily="18" charset="0"/>
                <a:ea typeface="Aptos" panose="020B0004020202020204" pitchFamily="34" charset="0"/>
                <a:cs typeface="Arial" panose="020B0604020202020204" pitchFamily="34" charset="0"/>
              </a:rPr>
              <a:t>stay</a:t>
            </a:r>
            <a:r>
              <a:rPr lang="vi-VN" sz="2800" b="1" i="1" dirty="0">
                <a:effectLst/>
                <a:highlight>
                  <a:srgbClr val="FFFF00"/>
                </a:highligh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highlight>
                  <a:srgbClr val="FFFF00"/>
                </a:highlight>
                <a:latin typeface="Times New Roman" panose="02020603050405020304" pitchFamily="18" charset="0"/>
                <a:ea typeface="Aptos" panose="020B0004020202020204" pitchFamily="34" charset="0"/>
                <a:cs typeface="Arial" panose="020B0604020202020204" pitchFamily="34" charset="0"/>
              </a:rPr>
              <a:t>at</a:t>
            </a:r>
            <a:r>
              <a:rPr lang="vi-VN" sz="2800" b="1" i="1" dirty="0">
                <a:effectLst/>
                <a:highlight>
                  <a:srgbClr val="FFFF00"/>
                </a:highligh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highlight>
                  <a:srgbClr val="FFFF00"/>
                </a:highlight>
                <a:latin typeface="Times New Roman" panose="02020603050405020304" pitchFamily="18" charset="0"/>
                <a:ea typeface="Aptos" panose="020B0004020202020204" pitchFamily="34" charset="0"/>
                <a:cs typeface="Arial" panose="020B0604020202020204" pitchFamily="34" charset="0"/>
              </a:rPr>
              <a:t>home</a:t>
            </a:r>
            <a:r>
              <a:rPr lang="vi-VN" sz="2800" b="1" i="1" dirty="0">
                <a:effectLst/>
                <a:highlight>
                  <a:srgbClr val="FFFF00"/>
                </a:highlight>
                <a:latin typeface="Times New Roman" panose="02020603050405020304" pitchFamily="18" charset="0"/>
                <a:ea typeface="Aptos" panose="020B0004020202020204" pitchFamily="34" charset="0"/>
                <a:cs typeface="Arial" panose="020B0604020202020204" pitchFamily="34" charset="0"/>
              </a:rPr>
              <a:t>.”</a:t>
            </a:r>
            <a:br>
              <a:rPr lang="vi-VN" sz="2800" dirty="0">
                <a:effectLst/>
                <a:highlight>
                  <a:srgbClr val="FFFF00"/>
                </a:highlight>
                <a:latin typeface="Times New Roman" panose="02020603050405020304" pitchFamily="18" charset="0"/>
                <a:ea typeface="Aptos" panose="020B0004020202020204" pitchFamily="34" charset="0"/>
                <a:cs typeface="Arial" panose="020B0604020202020204" pitchFamily="34" charset="0"/>
              </a:rPr>
            </a:br>
            <a:r>
              <a:rPr lang="vi-VN" sz="2800" dirty="0">
                <a:effectLst/>
                <a:latin typeface="Times New Roman" panose="02020603050405020304" pitchFamily="18" charset="0"/>
                <a:ea typeface="Aptos" panose="020B0004020202020204" pitchFamily="34" charset="0"/>
                <a:cs typeface="Arial" panose="020B0604020202020204" pitchFamily="34" charset="0"/>
              </a:rPr>
              <a:t>A. </a:t>
            </a:r>
            <a:r>
              <a:rPr lang="vi-VN" sz="2800" dirty="0" err="1">
                <a:effectLst/>
                <a:latin typeface="Times New Roman" panose="02020603050405020304" pitchFamily="18" charset="0"/>
                <a:ea typeface="Aptos" panose="020B0004020202020204" pitchFamily="34" charset="0"/>
                <a:cs typeface="Arial" panose="020B0604020202020204" pitchFamily="34" charset="0"/>
              </a:rPr>
              <a:t>decide</a:t>
            </a:r>
            <a:r>
              <a:rPr lang="en-US" sz="2800" dirty="0">
                <a:effectLst/>
                <a:latin typeface="Times New Roman" panose="02020603050405020304" pitchFamily="18" charset="0"/>
                <a:ea typeface="Aptos" panose="020B0004020202020204" pitchFamily="34" charset="0"/>
                <a:cs typeface="Arial" panose="020B0604020202020204" pitchFamily="34" charset="0"/>
              </a:rPr>
              <a:t>		</a:t>
            </a:r>
            <a:r>
              <a:rPr lang="vi-VN" sz="2800" dirty="0">
                <a:effectLst/>
                <a:latin typeface="Times New Roman" panose="02020603050405020304" pitchFamily="18" charset="0"/>
                <a:ea typeface="Aptos" panose="020B0004020202020204" pitchFamily="34" charset="0"/>
                <a:cs typeface="Arial" panose="020B0604020202020204" pitchFamily="34" charset="0"/>
              </a:rPr>
              <a:t>B. </a:t>
            </a:r>
            <a:r>
              <a:rPr lang="vi-VN" sz="2800" dirty="0" err="1">
                <a:effectLst/>
                <a:latin typeface="Times New Roman" panose="02020603050405020304" pitchFamily="18" charset="0"/>
                <a:ea typeface="Aptos" panose="020B0004020202020204" pitchFamily="34" charset="0"/>
                <a:cs typeface="Arial" panose="020B0604020202020204" pitchFamily="34" charset="0"/>
              </a:rPr>
              <a:t>decided</a:t>
            </a:r>
            <a:r>
              <a:rPr lang="en-US" sz="2800" dirty="0">
                <a:effectLst/>
                <a:latin typeface="Times New Roman" panose="02020603050405020304" pitchFamily="18" charset="0"/>
                <a:ea typeface="Aptos" panose="020B0004020202020204" pitchFamily="34" charset="0"/>
                <a:cs typeface="Arial" panose="020B0604020202020204" pitchFamily="34" charset="0"/>
              </a:rPr>
              <a:t>		</a:t>
            </a:r>
            <a:r>
              <a:rPr lang="vi-VN" sz="2800" dirty="0">
                <a:effectLst/>
                <a:latin typeface="Times New Roman" panose="02020603050405020304" pitchFamily="18" charset="0"/>
                <a:ea typeface="Aptos" panose="020B0004020202020204" pitchFamily="34" charset="0"/>
                <a:cs typeface="Arial" panose="020B0604020202020204" pitchFamily="34" charset="0"/>
              </a:rPr>
              <a:t>C. </a:t>
            </a:r>
            <a:r>
              <a:rPr lang="vi-VN" sz="2800" dirty="0" err="1">
                <a:effectLst/>
                <a:latin typeface="Times New Roman" panose="02020603050405020304" pitchFamily="18" charset="0"/>
                <a:ea typeface="Aptos" panose="020B0004020202020204" pitchFamily="34" charset="0"/>
                <a:cs typeface="Arial" panose="020B0604020202020204" pitchFamily="34" charset="0"/>
              </a:rPr>
              <a:t>deciding</a:t>
            </a:r>
            <a:r>
              <a:rPr lang="en-US" sz="2800" dirty="0">
                <a:effectLst/>
                <a:latin typeface="Times New Roman" panose="02020603050405020304" pitchFamily="18" charset="0"/>
                <a:ea typeface="Aptos" panose="020B0004020202020204" pitchFamily="34" charset="0"/>
                <a:cs typeface="Arial" panose="020B0604020202020204" pitchFamily="34" charset="0"/>
              </a:rPr>
              <a:t>		</a:t>
            </a:r>
            <a:r>
              <a:rPr lang="vi-VN" sz="2800" dirty="0">
                <a:effectLst/>
                <a:latin typeface="Times New Roman" panose="02020603050405020304" pitchFamily="18" charset="0"/>
                <a:ea typeface="Aptos" panose="020B0004020202020204" pitchFamily="34" charset="0"/>
                <a:cs typeface="Arial" panose="020B0604020202020204" pitchFamily="34" charset="0"/>
              </a:rPr>
              <a:t>D. </a:t>
            </a:r>
            <a:r>
              <a:rPr lang="vi-VN" sz="2800" dirty="0" err="1">
                <a:effectLst/>
                <a:latin typeface="Times New Roman" panose="02020603050405020304" pitchFamily="18" charset="0"/>
                <a:ea typeface="Aptos" panose="020B0004020202020204" pitchFamily="34" charset="0"/>
                <a:cs typeface="Arial" panose="020B0604020202020204" pitchFamily="34" charset="0"/>
              </a:rPr>
              <a:t>has</a:t>
            </a:r>
            <a:r>
              <a:rPr lang="vi-VN" sz="2800" dirty="0">
                <a:effectLst/>
                <a:latin typeface="Times New Roman" panose="02020603050405020304" pitchFamily="18" charset="0"/>
                <a:ea typeface="Aptos" panose="020B0004020202020204" pitchFamily="34" charset="0"/>
                <a:cs typeface="Arial" panose="020B0604020202020204" pitchFamily="34" charset="0"/>
              </a:rPr>
              <a:t> </a:t>
            </a:r>
            <a:r>
              <a:rPr lang="vi-VN" sz="2800" dirty="0" err="1">
                <a:effectLst/>
                <a:latin typeface="Times New Roman" panose="02020603050405020304" pitchFamily="18" charset="0"/>
                <a:ea typeface="Aptos" panose="020B0004020202020204" pitchFamily="34" charset="0"/>
                <a:cs typeface="Arial" panose="020B0604020202020204" pitchFamily="34" charset="0"/>
              </a:rPr>
              <a:t>decided</a:t>
            </a:r>
            <a:endParaRPr lang="vi-VN" sz="28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16810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A03CB-2AB4-D982-9FD2-DE149ECDA8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FF907-3C7D-9A68-2FDF-1EFF6D4FE46A}"/>
              </a:ext>
            </a:extLst>
          </p:cNvPr>
          <p:cNvSpPr>
            <a:spLocks noGrp="1"/>
          </p:cNvSpPr>
          <p:nvPr>
            <p:ph type="title"/>
          </p:nvPr>
        </p:nvSpPr>
        <p:spPr/>
        <p:txBody>
          <a:bodyPr vert="horz" lIns="91440" tIns="45720" rIns="91440" bIns="45720" rtlCol="0" anchor="t">
            <a:normAutofit/>
          </a:bodyPr>
          <a:lstStyle/>
          <a:p>
            <a:r>
              <a:rPr lang="vi-VN" sz="4000" b="1" u="sng" dirty="0">
                <a:solidFill>
                  <a:srgbClr val="002060"/>
                </a:solidFill>
                <a:latin typeface="Times New Roman" panose="02020603050405020304" pitchFamily="18" charset="0"/>
                <a:cs typeface="Times New Roman" panose="02020603050405020304" pitchFamily="18" charset="0"/>
              </a:rPr>
              <a:t>Kỹ thuật xây dựng </a:t>
            </a:r>
            <a:r>
              <a:rPr lang="vi-VN" sz="4000" b="1" u="sng" dirty="0" err="1">
                <a:solidFill>
                  <a:srgbClr val="002060"/>
                </a:solidFill>
                <a:latin typeface="Times New Roman" panose="02020603050405020304" pitchFamily="18" charset="0"/>
                <a:cs typeface="Times New Roman" panose="02020603050405020304" pitchFamily="18" charset="0"/>
              </a:rPr>
              <a:t>Stem</a:t>
            </a:r>
            <a:r>
              <a:rPr lang="vi-VN" sz="4000" b="1" u="sng" dirty="0">
                <a:solidFill>
                  <a:srgbClr val="002060"/>
                </a:solidFill>
                <a:latin typeface="Times New Roman" panose="02020603050405020304" pitchFamily="18" charset="0"/>
                <a:cs typeface="Times New Roman" panose="02020603050405020304" pitchFamily="18" charset="0"/>
              </a:rPr>
              <a:t> (câu dẫn)</a:t>
            </a:r>
          </a:p>
        </p:txBody>
      </p:sp>
      <p:sp>
        <p:nvSpPr>
          <p:cNvPr id="5" name="Content Placeholder 4">
            <a:extLst>
              <a:ext uri="{FF2B5EF4-FFF2-40B4-BE49-F238E27FC236}">
                <a16:creationId xmlns:a16="http://schemas.microsoft.com/office/drawing/2014/main" id="{C579BB4E-416D-C34D-26ED-2BEF499D4217}"/>
              </a:ext>
            </a:extLst>
          </p:cNvPr>
          <p:cNvSpPr>
            <a:spLocks noGrp="1"/>
          </p:cNvSpPr>
          <p:nvPr>
            <p:ph idx="1"/>
          </p:nvPr>
        </p:nvSpPr>
        <p:spPr>
          <a:xfrm>
            <a:off x="677334" y="1801133"/>
            <a:ext cx="10515600" cy="957332"/>
          </a:xfrm>
        </p:spPr>
        <p:txBody>
          <a:bodyPr vert="horz" lIns="91440" tIns="45720" rIns="91440" bIns="45720" rtlCol="0">
            <a:normAutofit/>
          </a:bodyPr>
          <a:lstStyle/>
          <a:p>
            <a:r>
              <a:rPr lang="vi-VN" sz="3200" b="1" dirty="0">
                <a:solidFill>
                  <a:srgbClr val="FF0000"/>
                </a:solidFill>
                <a:latin typeface="Times New Roman" panose="02020603050405020304" pitchFamily="18" charset="0"/>
                <a:cs typeface="Times New Roman" panose="02020603050405020304" pitchFamily="18" charset="0"/>
              </a:rPr>
              <a:t>Nguyên tắc 4: Tránh gợi ý quá rõ</a:t>
            </a:r>
          </a:p>
        </p:txBody>
      </p:sp>
      <p:sp>
        <p:nvSpPr>
          <p:cNvPr id="11" name="TextBox 10">
            <a:extLst>
              <a:ext uri="{FF2B5EF4-FFF2-40B4-BE49-F238E27FC236}">
                <a16:creationId xmlns:a16="http://schemas.microsoft.com/office/drawing/2014/main" id="{FAA11736-1CDC-C92B-70A9-FBF0683B6E28}"/>
              </a:ext>
            </a:extLst>
          </p:cNvPr>
          <p:cNvSpPr txBox="1"/>
          <p:nvPr/>
        </p:nvSpPr>
        <p:spPr>
          <a:xfrm>
            <a:off x="2298246" y="2561637"/>
            <a:ext cx="6098720" cy="2776722"/>
          </a:xfrm>
          <a:prstGeom prst="rect">
            <a:avLst/>
          </a:prstGeom>
          <a:noFill/>
        </p:spPr>
        <p:txBody>
          <a:bodyPr wrap="square">
            <a:spAutoFit/>
          </a:bodyPr>
          <a:lstStyle/>
          <a:p>
            <a:pPr marL="228600">
              <a:lnSpc>
                <a:spcPct val="107000"/>
              </a:lnSpc>
              <a:spcAft>
                <a:spcPts val="800"/>
              </a:spcAft>
              <a:buNone/>
            </a:pPr>
            <a:r>
              <a:rPr lang="en-US" sz="2800" b="1" i="1"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 author was a _______.</a:t>
            </a:r>
            <a:endParaRPr lang="vi-VN" sz="2800" b="1"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a:lnSpc>
                <a:spcPct val="107000"/>
              </a:lnSpc>
              <a:spcAft>
                <a:spcPts val="800"/>
              </a:spcAft>
              <a:buNone/>
            </a:pPr>
            <a:r>
              <a:rPr lang="en-US"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 actor		</a:t>
            </a:r>
          </a:p>
          <a:p>
            <a:pPr marL="228600">
              <a:lnSpc>
                <a:spcPct val="107000"/>
              </a:lnSpc>
              <a:spcAft>
                <a:spcPts val="800"/>
              </a:spcAft>
              <a:buNone/>
            </a:pPr>
            <a:r>
              <a:rPr lang="en-US"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 astronomer		</a:t>
            </a:r>
          </a:p>
          <a:p>
            <a:pPr marL="228600">
              <a:lnSpc>
                <a:spcPct val="107000"/>
              </a:lnSpc>
              <a:spcAft>
                <a:spcPts val="800"/>
              </a:spcAft>
              <a:buNone/>
            </a:pPr>
            <a:r>
              <a:rPr lang="en-US"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 chemist	</a:t>
            </a:r>
          </a:p>
          <a:p>
            <a:pPr marL="228600">
              <a:lnSpc>
                <a:spcPct val="107000"/>
              </a:lnSpc>
              <a:spcAft>
                <a:spcPts val="800"/>
              </a:spcAft>
              <a:buNone/>
            </a:pPr>
            <a:r>
              <a:rPr lang="en-US"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 engineer</a:t>
            </a:r>
            <a:endParaRPr lang="vi-VN" sz="28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4951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6E91E-6786-0B71-3E45-7B81C07A62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E737D-21EA-95CE-7A79-62848C521262}"/>
              </a:ext>
            </a:extLst>
          </p:cNvPr>
          <p:cNvSpPr>
            <a:spLocks noGrp="1"/>
          </p:cNvSpPr>
          <p:nvPr>
            <p:ph type="title"/>
          </p:nvPr>
        </p:nvSpPr>
        <p:spPr/>
        <p:txBody>
          <a:bodyPr vert="horz" lIns="91440" tIns="45720" rIns="91440" bIns="45720" rtlCol="0" anchor="t">
            <a:normAutofit/>
          </a:bodyPr>
          <a:lstStyle/>
          <a:p>
            <a:r>
              <a:rPr lang="vi-VN" sz="4000" b="1" u="sng" dirty="0">
                <a:solidFill>
                  <a:srgbClr val="002060"/>
                </a:solidFill>
                <a:latin typeface="Times New Roman" panose="02020603050405020304" pitchFamily="18" charset="0"/>
                <a:cs typeface="Times New Roman" panose="02020603050405020304" pitchFamily="18" charset="0"/>
              </a:rPr>
              <a:t>Kỹ thuật xây dựng </a:t>
            </a:r>
            <a:r>
              <a:rPr lang="vi-VN" sz="4000" b="1" u="sng" dirty="0" err="1">
                <a:solidFill>
                  <a:srgbClr val="002060"/>
                </a:solidFill>
                <a:latin typeface="Times New Roman" panose="02020603050405020304" pitchFamily="18" charset="0"/>
                <a:cs typeface="Times New Roman" panose="02020603050405020304" pitchFamily="18" charset="0"/>
              </a:rPr>
              <a:t>Stem</a:t>
            </a:r>
            <a:r>
              <a:rPr lang="vi-VN" sz="4000" b="1" u="sng" dirty="0">
                <a:solidFill>
                  <a:srgbClr val="002060"/>
                </a:solidFill>
                <a:latin typeface="Times New Roman" panose="02020603050405020304" pitchFamily="18" charset="0"/>
                <a:cs typeface="Times New Roman" panose="02020603050405020304" pitchFamily="18" charset="0"/>
              </a:rPr>
              <a:t> (câu dẫn)</a:t>
            </a:r>
          </a:p>
        </p:txBody>
      </p:sp>
      <p:sp>
        <p:nvSpPr>
          <p:cNvPr id="4" name="Content Placeholder 3">
            <a:extLst>
              <a:ext uri="{FF2B5EF4-FFF2-40B4-BE49-F238E27FC236}">
                <a16:creationId xmlns:a16="http://schemas.microsoft.com/office/drawing/2014/main" id="{D03CAED6-6C70-5D1A-0AED-787A23BF5A74}"/>
              </a:ext>
            </a:extLst>
          </p:cNvPr>
          <p:cNvSpPr>
            <a:spLocks noGrp="1"/>
          </p:cNvSpPr>
          <p:nvPr>
            <p:ph idx="1"/>
          </p:nvPr>
        </p:nvSpPr>
        <p:spPr>
          <a:xfrm>
            <a:off x="677334" y="1514576"/>
            <a:ext cx="10515600" cy="944079"/>
          </a:xfrm>
        </p:spPr>
        <p:txBody>
          <a:bodyPr vert="horz" lIns="91440" tIns="45720" rIns="91440" bIns="45720" rtlCol="0">
            <a:normAutofit/>
          </a:bodyPr>
          <a:lstStyle/>
          <a:p>
            <a:r>
              <a:rPr lang="vi-VN" sz="3200" b="1" dirty="0">
                <a:solidFill>
                  <a:srgbClr val="FF0000"/>
                </a:solidFill>
                <a:latin typeface="Times New Roman" panose="02020603050405020304" pitchFamily="18" charset="0"/>
                <a:cs typeface="Times New Roman" panose="02020603050405020304" pitchFamily="18" charset="0"/>
              </a:rPr>
              <a:t>Nguyên tắc 5: Đồng nhất yếu tố lặp</a:t>
            </a:r>
          </a:p>
        </p:txBody>
      </p:sp>
      <p:sp>
        <p:nvSpPr>
          <p:cNvPr id="7" name="TextBox 6">
            <a:extLst>
              <a:ext uri="{FF2B5EF4-FFF2-40B4-BE49-F238E27FC236}">
                <a16:creationId xmlns:a16="http://schemas.microsoft.com/office/drawing/2014/main" id="{6FBD3297-19FB-F90D-AAC3-504CF25F0FBD}"/>
              </a:ext>
            </a:extLst>
          </p:cNvPr>
          <p:cNvSpPr txBox="1"/>
          <p:nvPr/>
        </p:nvSpPr>
        <p:spPr>
          <a:xfrm>
            <a:off x="220435" y="2255169"/>
            <a:ext cx="9887252" cy="2144177"/>
          </a:xfrm>
          <a:prstGeom prst="rect">
            <a:avLst/>
          </a:prstGeom>
          <a:noFill/>
        </p:spPr>
        <p:txBody>
          <a:bodyPr wrap="square">
            <a:spAutoFit/>
          </a:bodyPr>
          <a:lstStyle/>
          <a:p>
            <a:pPr marL="228600">
              <a:lnSpc>
                <a:spcPct val="107000"/>
              </a:lnSpc>
              <a:spcAft>
                <a:spcPts val="800"/>
              </a:spcAft>
              <a:buNone/>
            </a:pPr>
            <a:r>
              <a:rPr lang="en-US" sz="2400" b="1" i="1"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 word “astronauts” is used in the passage to refer to ______.</a:t>
            </a:r>
            <a:endParaRPr lang="vi-VN" sz="2400" b="1"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a:lnSpc>
                <a:spcPct val="107000"/>
              </a:lnSpc>
              <a:spcAft>
                <a:spcPts val="800"/>
              </a:spcAft>
              <a:buNone/>
            </a:pPr>
            <a:r>
              <a:rPr lang="vi-VN"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 </a:t>
            </a:r>
            <a:r>
              <a:rPr lang="vi-VN"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travelers</a:t>
            </a:r>
            <a:r>
              <a:rPr lang="vi-VN"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in an </a:t>
            </a:r>
            <a:r>
              <a:rPr lang="vi-VN"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ocean</a:t>
            </a:r>
            <a:r>
              <a:rPr lang="vi-VN"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liner</a:t>
            </a:r>
            <a:br>
              <a:rPr lang="vi-VN"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br>
            <a:r>
              <a:rPr lang="vi-VN"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 </a:t>
            </a:r>
            <a:r>
              <a:rPr lang="vi-VN"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travelers</a:t>
            </a:r>
            <a:r>
              <a:rPr lang="vi-VN"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in a </a:t>
            </a:r>
            <a:r>
              <a:rPr lang="vi-VN"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space-ship</a:t>
            </a:r>
            <a:br>
              <a:rPr lang="vi-VN"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br>
            <a:r>
              <a:rPr lang="vi-VN"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 </a:t>
            </a:r>
            <a:r>
              <a:rPr lang="vi-VN"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travelers</a:t>
            </a:r>
            <a:r>
              <a:rPr lang="vi-VN"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in a </a:t>
            </a:r>
            <a:r>
              <a:rPr lang="vi-VN"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submarine</a:t>
            </a:r>
            <a:br>
              <a:rPr lang="vi-VN"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br>
            <a:r>
              <a:rPr lang="vi-VN"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 </a:t>
            </a:r>
            <a:r>
              <a:rPr lang="vi-VN"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travelers</a:t>
            </a:r>
            <a:r>
              <a:rPr lang="vi-VN"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in a </a:t>
            </a:r>
            <a:r>
              <a:rPr lang="vi-VN"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balloon</a:t>
            </a:r>
            <a:endParaRPr lang="vi-VN" sz="24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96801E8-7AE0-D681-1AC3-6CAF984A0202}"/>
              </a:ext>
            </a:extLst>
          </p:cNvPr>
          <p:cNvSpPr txBox="1"/>
          <p:nvPr/>
        </p:nvSpPr>
        <p:spPr>
          <a:xfrm>
            <a:off x="220435" y="4542529"/>
            <a:ext cx="10270672" cy="2051780"/>
          </a:xfrm>
          <a:prstGeom prst="rect">
            <a:avLst/>
          </a:prstGeom>
          <a:noFill/>
        </p:spPr>
        <p:txBody>
          <a:bodyPr wrap="square">
            <a:spAutoFit/>
          </a:bodyPr>
          <a:lstStyle/>
          <a:p>
            <a:pPr marL="228600">
              <a:lnSpc>
                <a:spcPct val="107000"/>
              </a:lnSpc>
              <a:spcAft>
                <a:spcPts val="800"/>
              </a:spcAft>
              <a:buNone/>
            </a:pPr>
            <a:r>
              <a:rPr lang="vi-VN" sz="2400" b="1" i="1" dirty="0">
                <a:solidFill>
                  <a:srgbClr val="000000"/>
                </a:solidFill>
                <a:effectLst/>
                <a:highlight>
                  <a:srgbClr val="FFFF00"/>
                </a:highlight>
                <a:latin typeface="Times New Roman" panose="02020603050405020304" pitchFamily="18" charset="0"/>
                <a:ea typeface="Aptos" panose="020B0004020202020204" pitchFamily="34" charset="0"/>
                <a:cs typeface="Arial" panose="020B0604020202020204" pitchFamily="34" charset="0"/>
              </a:rPr>
              <a:t>The </a:t>
            </a:r>
            <a:r>
              <a:rPr lang="vi-VN" sz="2400" b="1" i="1" dirty="0" err="1">
                <a:solidFill>
                  <a:srgbClr val="000000"/>
                </a:solidFill>
                <a:effectLst/>
                <a:highlight>
                  <a:srgbClr val="FFFF00"/>
                </a:highlight>
                <a:latin typeface="Times New Roman" panose="02020603050405020304" pitchFamily="18" charset="0"/>
                <a:ea typeface="Aptos" panose="020B0004020202020204" pitchFamily="34" charset="0"/>
                <a:cs typeface="Arial" panose="020B0604020202020204" pitchFamily="34" charset="0"/>
              </a:rPr>
              <a:t>word</a:t>
            </a:r>
            <a:r>
              <a:rPr lang="vi-VN" sz="2400" b="1" i="1" dirty="0">
                <a:solidFill>
                  <a:srgbClr val="000000"/>
                </a:solidFill>
                <a:effectLst/>
                <a:highlight>
                  <a:srgbClr val="FFFF00"/>
                </a:highlight>
                <a:latin typeface="Times New Roman" panose="02020603050405020304" pitchFamily="18" charset="0"/>
                <a:ea typeface="Aptos" panose="020B0004020202020204" pitchFamily="34" charset="0"/>
                <a:cs typeface="Arial" panose="020B0604020202020204" pitchFamily="34" charset="0"/>
              </a:rPr>
              <a:t> </a:t>
            </a:r>
            <a:r>
              <a:rPr lang="en-US" sz="2400" b="1" i="1" dirty="0">
                <a:solidFill>
                  <a:srgbClr val="000000"/>
                </a:solidFill>
                <a:effectLst/>
                <a:highlight>
                  <a:srgbClr val="FFFF00"/>
                </a:highlight>
                <a:latin typeface="Times New Roman" panose="02020603050405020304" pitchFamily="18" charset="0"/>
                <a:ea typeface="Aptos" panose="020B0004020202020204" pitchFamily="34" charset="0"/>
                <a:cs typeface="Arial" panose="020B0604020202020204" pitchFamily="34" charset="0"/>
              </a:rPr>
              <a:t>“</a:t>
            </a:r>
            <a:r>
              <a:rPr lang="vi-VN" sz="2400" b="1" i="1" dirty="0" err="1">
                <a:solidFill>
                  <a:srgbClr val="000000"/>
                </a:solidFill>
                <a:effectLst/>
                <a:highlight>
                  <a:srgbClr val="FFFF00"/>
                </a:highlight>
                <a:latin typeface="Times New Roman" panose="02020603050405020304" pitchFamily="18" charset="0"/>
                <a:ea typeface="Aptos" panose="020B0004020202020204" pitchFamily="34" charset="0"/>
                <a:cs typeface="Arial" panose="020B0604020202020204" pitchFamily="34" charset="0"/>
              </a:rPr>
              <a:t>astronauts</a:t>
            </a:r>
            <a:r>
              <a:rPr lang="en-US" sz="2400" b="1" i="1" dirty="0">
                <a:solidFill>
                  <a:srgbClr val="000000"/>
                </a:solidFill>
                <a:effectLst/>
                <a:highlight>
                  <a:srgbClr val="FFFF00"/>
                </a:highlight>
                <a:latin typeface="Times New Roman" panose="02020603050405020304" pitchFamily="18" charset="0"/>
                <a:ea typeface="Aptos" panose="020B0004020202020204" pitchFamily="34" charset="0"/>
                <a:cs typeface="Arial" panose="020B0604020202020204" pitchFamily="34" charset="0"/>
              </a:rPr>
              <a:t>”</a:t>
            </a:r>
            <a:r>
              <a:rPr lang="vi-VN" sz="2400" b="1" i="1" dirty="0">
                <a:solidFill>
                  <a:srgbClr val="000000"/>
                </a:solidFill>
                <a:effectLst/>
                <a:highlight>
                  <a:srgbClr val="FFFF00"/>
                </a:highlight>
                <a:latin typeface="Times New Roman" panose="02020603050405020304" pitchFamily="18" charset="0"/>
                <a:ea typeface="Aptos" panose="020B0004020202020204" pitchFamily="34" charset="0"/>
                <a:cs typeface="Arial" panose="020B0604020202020204" pitchFamily="34" charset="0"/>
              </a:rPr>
              <a:t> </a:t>
            </a:r>
            <a:r>
              <a:rPr lang="vi-VN" sz="2400" b="1" i="1" dirty="0" err="1">
                <a:solidFill>
                  <a:srgbClr val="000000"/>
                </a:solidFill>
                <a:effectLst/>
                <a:highlight>
                  <a:srgbClr val="FFFF00"/>
                </a:highlight>
                <a:latin typeface="Times New Roman" panose="02020603050405020304" pitchFamily="18" charset="0"/>
                <a:ea typeface="Aptos" panose="020B0004020202020204" pitchFamily="34" charset="0"/>
                <a:cs typeface="Arial" panose="020B0604020202020204" pitchFamily="34" charset="0"/>
              </a:rPr>
              <a:t>is</a:t>
            </a:r>
            <a:r>
              <a:rPr lang="vi-VN" sz="2400" b="1" i="1" dirty="0">
                <a:solidFill>
                  <a:srgbClr val="000000"/>
                </a:solidFill>
                <a:effectLst/>
                <a:highlight>
                  <a:srgbClr val="FFFF00"/>
                </a:highlight>
                <a:latin typeface="Times New Roman" panose="02020603050405020304" pitchFamily="18" charset="0"/>
                <a:ea typeface="Aptos" panose="020B0004020202020204" pitchFamily="34" charset="0"/>
                <a:cs typeface="Arial" panose="020B0604020202020204" pitchFamily="34" charset="0"/>
              </a:rPr>
              <a:t> </a:t>
            </a:r>
            <a:r>
              <a:rPr lang="vi-VN" sz="2400" b="1" i="1" dirty="0" err="1">
                <a:solidFill>
                  <a:srgbClr val="000000"/>
                </a:solidFill>
                <a:effectLst/>
                <a:highlight>
                  <a:srgbClr val="FFFF00"/>
                </a:highlight>
                <a:latin typeface="Times New Roman" panose="02020603050405020304" pitchFamily="18" charset="0"/>
                <a:ea typeface="Aptos" panose="020B0004020202020204" pitchFamily="34" charset="0"/>
                <a:cs typeface="Arial" panose="020B0604020202020204" pitchFamily="34" charset="0"/>
              </a:rPr>
              <a:t>used</a:t>
            </a:r>
            <a:r>
              <a:rPr lang="vi-VN" sz="2400" b="1" i="1" dirty="0">
                <a:solidFill>
                  <a:srgbClr val="000000"/>
                </a:solidFill>
                <a:effectLst/>
                <a:highlight>
                  <a:srgbClr val="FFFF00"/>
                </a:highlight>
                <a:latin typeface="Times New Roman" panose="02020603050405020304" pitchFamily="18" charset="0"/>
                <a:ea typeface="Aptos" panose="020B0004020202020204" pitchFamily="34" charset="0"/>
                <a:cs typeface="Arial" panose="020B0604020202020204" pitchFamily="34" charset="0"/>
              </a:rPr>
              <a:t> in the </a:t>
            </a:r>
            <a:r>
              <a:rPr lang="vi-VN" sz="2400" b="1" i="1" dirty="0" err="1">
                <a:solidFill>
                  <a:srgbClr val="000000"/>
                </a:solidFill>
                <a:effectLst/>
                <a:highlight>
                  <a:srgbClr val="FFFF00"/>
                </a:highlight>
                <a:latin typeface="Times New Roman" panose="02020603050405020304" pitchFamily="18" charset="0"/>
                <a:ea typeface="Aptos" panose="020B0004020202020204" pitchFamily="34" charset="0"/>
                <a:cs typeface="Arial" panose="020B0604020202020204" pitchFamily="34" charset="0"/>
              </a:rPr>
              <a:t>passage</a:t>
            </a:r>
            <a:r>
              <a:rPr lang="vi-VN" sz="2400" b="1" i="1" dirty="0">
                <a:solidFill>
                  <a:srgbClr val="000000"/>
                </a:solidFill>
                <a:effectLst/>
                <a:highlight>
                  <a:srgbClr val="FFFF00"/>
                </a:highlight>
                <a:latin typeface="Times New Roman" panose="02020603050405020304" pitchFamily="18" charset="0"/>
                <a:ea typeface="Aptos" panose="020B0004020202020204" pitchFamily="34" charset="0"/>
                <a:cs typeface="Arial" panose="020B0604020202020204" pitchFamily="34" charset="0"/>
              </a:rPr>
              <a:t> to </a:t>
            </a:r>
            <a:r>
              <a:rPr lang="vi-VN" sz="2400" b="1" i="1" dirty="0" err="1">
                <a:solidFill>
                  <a:srgbClr val="000000"/>
                </a:solidFill>
                <a:effectLst/>
                <a:highlight>
                  <a:srgbClr val="FFFF00"/>
                </a:highlight>
                <a:latin typeface="Times New Roman" panose="02020603050405020304" pitchFamily="18" charset="0"/>
                <a:ea typeface="Aptos" panose="020B0004020202020204" pitchFamily="34" charset="0"/>
                <a:cs typeface="Arial" panose="020B0604020202020204" pitchFamily="34" charset="0"/>
              </a:rPr>
              <a:t>refer</a:t>
            </a:r>
            <a:r>
              <a:rPr lang="vi-VN" sz="2400" b="1" i="1" dirty="0">
                <a:solidFill>
                  <a:srgbClr val="000000"/>
                </a:solidFill>
                <a:effectLst/>
                <a:highlight>
                  <a:srgbClr val="FFFF00"/>
                </a:highlight>
                <a:latin typeface="Times New Roman" panose="02020603050405020304" pitchFamily="18" charset="0"/>
                <a:ea typeface="Aptos" panose="020B0004020202020204" pitchFamily="34" charset="0"/>
                <a:cs typeface="Arial" panose="020B0604020202020204" pitchFamily="34" charset="0"/>
              </a:rPr>
              <a:t> to </a:t>
            </a:r>
            <a:r>
              <a:rPr lang="vi-VN" sz="2400" b="1" i="1" dirty="0" err="1">
                <a:solidFill>
                  <a:srgbClr val="000000"/>
                </a:solidFill>
                <a:effectLst/>
                <a:highlight>
                  <a:srgbClr val="FFFF00"/>
                </a:highlight>
                <a:latin typeface="Times New Roman" panose="02020603050405020304" pitchFamily="18" charset="0"/>
                <a:ea typeface="Aptos" panose="020B0004020202020204" pitchFamily="34" charset="0"/>
                <a:cs typeface="Arial" panose="020B0604020202020204" pitchFamily="34" charset="0"/>
              </a:rPr>
              <a:t>travelers</a:t>
            </a:r>
            <a:r>
              <a:rPr lang="vi-VN" sz="2400" b="1" i="1" dirty="0">
                <a:solidFill>
                  <a:srgbClr val="000000"/>
                </a:solidFill>
                <a:effectLst/>
                <a:highlight>
                  <a:srgbClr val="FFFF00"/>
                </a:highlight>
                <a:latin typeface="Times New Roman" panose="02020603050405020304" pitchFamily="18" charset="0"/>
                <a:ea typeface="Aptos" panose="020B0004020202020204" pitchFamily="34" charset="0"/>
                <a:cs typeface="Arial" panose="020B0604020202020204" pitchFamily="34" charset="0"/>
              </a:rPr>
              <a:t> in</a:t>
            </a:r>
            <a:r>
              <a:rPr lang="en-US" sz="2400" b="1" i="1" dirty="0">
                <a:solidFill>
                  <a:srgbClr val="000000"/>
                </a:solidFill>
                <a:highlight>
                  <a:srgbClr val="FFFF00"/>
                </a:highlight>
                <a:latin typeface="Times New Roman" panose="02020603050405020304" pitchFamily="18" charset="0"/>
                <a:ea typeface="Aptos" panose="020B0004020202020204" pitchFamily="34" charset="0"/>
                <a:cs typeface="Times New Roman" panose="02020603050405020304" pitchFamily="18" charset="0"/>
              </a:rPr>
              <a:t> ______. </a:t>
            </a:r>
            <a:br>
              <a:rPr lang="vi-VN" sz="2400" b="1" i="1"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br>
            <a:r>
              <a:rPr lang="vi-VN" sz="24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A. an </a:t>
            </a:r>
            <a:r>
              <a:rPr lang="vi-VN" sz="2400" dirty="0" err="1">
                <a:solidFill>
                  <a:srgbClr val="000000"/>
                </a:solidFill>
                <a:effectLst/>
                <a:latin typeface="Times New Roman" panose="02020603050405020304" pitchFamily="18" charset="0"/>
                <a:ea typeface="Aptos" panose="020B0004020202020204" pitchFamily="34" charset="0"/>
                <a:cs typeface="Arial" panose="020B0604020202020204" pitchFamily="34" charset="0"/>
              </a:rPr>
              <a:t>ocean</a:t>
            </a:r>
            <a:r>
              <a:rPr lang="vi-VN" sz="24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 </a:t>
            </a:r>
            <a:r>
              <a:rPr lang="vi-VN" sz="2400" dirty="0" err="1">
                <a:solidFill>
                  <a:srgbClr val="000000"/>
                </a:solidFill>
                <a:effectLst/>
                <a:latin typeface="Times New Roman" panose="02020603050405020304" pitchFamily="18" charset="0"/>
                <a:ea typeface="Aptos" panose="020B0004020202020204" pitchFamily="34" charset="0"/>
                <a:cs typeface="Arial" panose="020B0604020202020204" pitchFamily="34" charset="0"/>
              </a:rPr>
              <a:t>liner</a:t>
            </a:r>
            <a:br>
              <a:rPr lang="vi-VN" sz="24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br>
            <a:r>
              <a:rPr lang="vi-VN" sz="24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B. a </a:t>
            </a:r>
            <a:r>
              <a:rPr lang="vi-VN" sz="2400" dirty="0" err="1">
                <a:solidFill>
                  <a:srgbClr val="000000"/>
                </a:solidFill>
                <a:effectLst/>
                <a:latin typeface="Times New Roman" panose="02020603050405020304" pitchFamily="18" charset="0"/>
                <a:ea typeface="Aptos" panose="020B0004020202020204" pitchFamily="34" charset="0"/>
                <a:cs typeface="Arial" panose="020B0604020202020204" pitchFamily="34" charset="0"/>
              </a:rPr>
              <a:t>space-ship</a:t>
            </a:r>
            <a:br>
              <a:rPr lang="vi-VN" sz="24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br>
            <a:r>
              <a:rPr lang="vi-VN" sz="24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C. a </a:t>
            </a:r>
            <a:r>
              <a:rPr lang="vi-VN" sz="2400" dirty="0" err="1">
                <a:solidFill>
                  <a:srgbClr val="000000"/>
                </a:solidFill>
                <a:effectLst/>
                <a:latin typeface="Times New Roman" panose="02020603050405020304" pitchFamily="18" charset="0"/>
                <a:ea typeface="Aptos" panose="020B0004020202020204" pitchFamily="34" charset="0"/>
                <a:cs typeface="Arial" panose="020B0604020202020204" pitchFamily="34" charset="0"/>
              </a:rPr>
              <a:t>submarine</a:t>
            </a:r>
            <a:br>
              <a:rPr lang="vi-VN" sz="24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br>
            <a:r>
              <a:rPr lang="vi-VN" sz="2400" dirty="0">
                <a:solidFill>
                  <a:srgbClr val="000000"/>
                </a:solidFill>
                <a:effectLst/>
                <a:latin typeface="Times New Roman" panose="02020603050405020304" pitchFamily="18" charset="0"/>
                <a:ea typeface="Aptos" panose="020B0004020202020204" pitchFamily="34" charset="0"/>
                <a:cs typeface="Arial" panose="020B0604020202020204" pitchFamily="34" charset="0"/>
              </a:rPr>
              <a:t>D. a </a:t>
            </a:r>
            <a:r>
              <a:rPr lang="vi-VN" sz="2400" dirty="0" err="1">
                <a:solidFill>
                  <a:srgbClr val="000000"/>
                </a:solidFill>
                <a:effectLst/>
                <a:latin typeface="Times New Roman" panose="02020603050405020304" pitchFamily="18" charset="0"/>
                <a:ea typeface="Aptos" panose="020B0004020202020204" pitchFamily="34" charset="0"/>
                <a:cs typeface="Arial" panose="020B0604020202020204" pitchFamily="34" charset="0"/>
              </a:rPr>
              <a:t>balloon</a:t>
            </a:r>
            <a:endParaRPr lang="vi-VN" sz="24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24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A75C6-91D4-A415-E6E1-455E40F21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2612B8-3E2D-83D2-4D2A-B5825CEF3C50}"/>
              </a:ext>
            </a:extLst>
          </p:cNvPr>
          <p:cNvSpPr>
            <a:spLocks noGrp="1"/>
          </p:cNvSpPr>
          <p:nvPr>
            <p:ph type="title"/>
          </p:nvPr>
        </p:nvSpPr>
        <p:spPr/>
        <p:txBody>
          <a:bodyPr vert="horz" lIns="91440" tIns="45720" rIns="91440" bIns="45720" rtlCol="0" anchor="t">
            <a:normAutofit/>
          </a:bodyPr>
          <a:lstStyle/>
          <a:p>
            <a:r>
              <a:rPr lang="vi-VN" sz="4000" b="1" u="sng" dirty="0">
                <a:solidFill>
                  <a:srgbClr val="002060"/>
                </a:solidFill>
                <a:latin typeface="Times New Roman" panose="02020603050405020304" pitchFamily="18" charset="0"/>
                <a:cs typeface="Times New Roman" panose="02020603050405020304" pitchFamily="18" charset="0"/>
              </a:rPr>
              <a:t>Kỹ thuật xây dựng </a:t>
            </a:r>
            <a:r>
              <a:rPr lang="vi-VN" sz="4000" b="1" u="sng" dirty="0" err="1">
                <a:solidFill>
                  <a:srgbClr val="002060"/>
                </a:solidFill>
                <a:latin typeface="Times New Roman" panose="02020603050405020304" pitchFamily="18" charset="0"/>
                <a:cs typeface="Times New Roman" panose="02020603050405020304" pitchFamily="18" charset="0"/>
              </a:rPr>
              <a:t>Stem</a:t>
            </a:r>
            <a:r>
              <a:rPr lang="vi-VN" sz="4000" b="1" u="sng" dirty="0">
                <a:solidFill>
                  <a:srgbClr val="002060"/>
                </a:solidFill>
                <a:latin typeface="Times New Roman" panose="02020603050405020304" pitchFamily="18" charset="0"/>
                <a:cs typeface="Times New Roman" panose="02020603050405020304" pitchFamily="18" charset="0"/>
              </a:rPr>
              <a:t> (câu dẫn)</a:t>
            </a:r>
          </a:p>
        </p:txBody>
      </p:sp>
      <p:sp>
        <p:nvSpPr>
          <p:cNvPr id="5" name="Content Placeholder 4">
            <a:extLst>
              <a:ext uri="{FF2B5EF4-FFF2-40B4-BE49-F238E27FC236}">
                <a16:creationId xmlns:a16="http://schemas.microsoft.com/office/drawing/2014/main" id="{04DA802D-7345-F53E-BA42-C620335E079D}"/>
              </a:ext>
            </a:extLst>
          </p:cNvPr>
          <p:cNvSpPr>
            <a:spLocks noGrp="1"/>
          </p:cNvSpPr>
          <p:nvPr>
            <p:ph idx="1"/>
          </p:nvPr>
        </p:nvSpPr>
        <p:spPr>
          <a:xfrm>
            <a:off x="677334" y="1606174"/>
            <a:ext cx="10515600" cy="1016966"/>
          </a:xfrm>
        </p:spPr>
        <p:txBody>
          <a:bodyPr vert="horz" lIns="91440" tIns="45720" rIns="91440" bIns="45720" rtlCol="0">
            <a:normAutofit/>
          </a:bodyPr>
          <a:lstStyle/>
          <a:p>
            <a:r>
              <a:rPr lang="vi-VN" sz="3200" b="1" dirty="0">
                <a:solidFill>
                  <a:srgbClr val="FF0000"/>
                </a:solidFill>
                <a:latin typeface="Times New Roman" panose="02020603050405020304" pitchFamily="18" charset="0"/>
                <a:cs typeface="Times New Roman" panose="02020603050405020304" pitchFamily="18" charset="0"/>
              </a:rPr>
              <a:t>Nguyên tắc 6: Đọc hiểu phải gắn văn bản</a:t>
            </a:r>
          </a:p>
        </p:txBody>
      </p:sp>
      <p:sp>
        <p:nvSpPr>
          <p:cNvPr id="11" name="TextBox 10">
            <a:extLst>
              <a:ext uri="{FF2B5EF4-FFF2-40B4-BE49-F238E27FC236}">
                <a16:creationId xmlns:a16="http://schemas.microsoft.com/office/drawing/2014/main" id="{A328CB13-6D94-AEF4-6661-D8A392AD848E}"/>
              </a:ext>
            </a:extLst>
          </p:cNvPr>
          <p:cNvSpPr txBox="1"/>
          <p:nvPr/>
        </p:nvSpPr>
        <p:spPr>
          <a:xfrm>
            <a:off x="489857" y="2280643"/>
            <a:ext cx="9307286" cy="1292662"/>
          </a:xfrm>
          <a:prstGeom prst="rect">
            <a:avLst/>
          </a:prstGeom>
          <a:noFill/>
        </p:spPr>
        <p:txBody>
          <a:bodyPr wrap="square">
            <a:spAutoFit/>
          </a:bodyPr>
          <a:lstStyle/>
          <a:p>
            <a:pPr>
              <a:buNone/>
            </a:pPr>
            <a:r>
              <a:rPr lang="en-US" sz="2600" i="1" dirty="0">
                <a:effectLst/>
                <a:latin typeface="Times New Roman" panose="02020603050405020304" pitchFamily="18" charset="0"/>
                <a:ea typeface="Times New Roman" panose="02020603050405020304" pitchFamily="18" charset="0"/>
              </a:rPr>
              <a:t>Text: </a:t>
            </a:r>
            <a:r>
              <a:rPr lang="vi-VN" sz="2600" i="1" dirty="0" err="1">
                <a:effectLst/>
                <a:latin typeface="Times New Roman" panose="02020603050405020304" pitchFamily="18" charset="0"/>
                <a:ea typeface="Times New Roman" panose="02020603050405020304" pitchFamily="18" charset="0"/>
              </a:rPr>
              <a:t>Emma’s</a:t>
            </a:r>
            <a:r>
              <a:rPr lang="vi-VN" sz="2600" i="1" dirty="0">
                <a:effectLst/>
                <a:latin typeface="Times New Roman" panose="02020603050405020304" pitchFamily="18" charset="0"/>
                <a:ea typeface="Times New Roman" panose="02020603050405020304" pitchFamily="18" charset="0"/>
              </a:rPr>
              <a:t> </a:t>
            </a:r>
            <a:r>
              <a:rPr lang="vi-VN" sz="2600" i="1" dirty="0" err="1">
                <a:effectLst/>
                <a:latin typeface="Times New Roman" panose="02020603050405020304" pitchFamily="18" charset="0"/>
                <a:ea typeface="Times New Roman" panose="02020603050405020304" pitchFamily="18" charset="0"/>
              </a:rPr>
              <a:t>train</a:t>
            </a:r>
            <a:r>
              <a:rPr lang="vi-VN" sz="2600" i="1" dirty="0">
                <a:effectLst/>
                <a:latin typeface="Times New Roman" panose="02020603050405020304" pitchFamily="18" charset="0"/>
                <a:ea typeface="Times New Roman" panose="02020603050405020304" pitchFamily="18" charset="0"/>
              </a:rPr>
              <a:t> to Da Nang </a:t>
            </a:r>
            <a:r>
              <a:rPr lang="vi-VN" sz="2600" i="1" dirty="0" err="1">
                <a:effectLst/>
                <a:latin typeface="Times New Roman" panose="02020603050405020304" pitchFamily="18" charset="0"/>
                <a:ea typeface="Times New Roman" panose="02020603050405020304" pitchFamily="18" charset="0"/>
              </a:rPr>
              <a:t>was</a:t>
            </a:r>
            <a:r>
              <a:rPr lang="vi-VN" sz="2600" i="1" dirty="0">
                <a:effectLst/>
                <a:latin typeface="Times New Roman" panose="02020603050405020304" pitchFamily="18" charset="0"/>
                <a:ea typeface="Times New Roman" panose="02020603050405020304" pitchFamily="18" charset="0"/>
              </a:rPr>
              <a:t> </a:t>
            </a:r>
            <a:r>
              <a:rPr lang="vi-VN" sz="2600" i="1" dirty="0" err="1">
                <a:effectLst/>
                <a:latin typeface="Times New Roman" panose="02020603050405020304" pitchFamily="18" charset="0"/>
                <a:ea typeface="Times New Roman" panose="02020603050405020304" pitchFamily="18" charset="0"/>
              </a:rPr>
              <a:t>delayed</a:t>
            </a:r>
            <a:r>
              <a:rPr lang="vi-VN" sz="2600" i="1" dirty="0">
                <a:effectLst/>
                <a:latin typeface="Times New Roman" panose="02020603050405020304" pitchFamily="18" charset="0"/>
                <a:ea typeface="Times New Roman" panose="02020603050405020304" pitchFamily="18" charset="0"/>
              </a:rPr>
              <a:t> </a:t>
            </a:r>
            <a:r>
              <a:rPr lang="vi-VN" sz="2600" i="1" dirty="0" err="1">
                <a:effectLst/>
                <a:latin typeface="Times New Roman" panose="02020603050405020304" pitchFamily="18" charset="0"/>
                <a:ea typeface="Times New Roman" panose="02020603050405020304" pitchFamily="18" charset="0"/>
              </a:rPr>
              <a:t>for</a:t>
            </a:r>
            <a:r>
              <a:rPr lang="vi-VN" sz="2600" i="1" dirty="0">
                <a:effectLst/>
                <a:latin typeface="Times New Roman" panose="02020603050405020304" pitchFamily="18" charset="0"/>
                <a:ea typeface="Times New Roman" panose="02020603050405020304" pitchFamily="18" charset="0"/>
              </a:rPr>
              <a:t> </a:t>
            </a:r>
            <a:r>
              <a:rPr lang="vi-VN" sz="2600" i="1" dirty="0" err="1">
                <a:effectLst/>
                <a:latin typeface="Times New Roman" panose="02020603050405020304" pitchFamily="18" charset="0"/>
                <a:ea typeface="Times New Roman" panose="02020603050405020304" pitchFamily="18" charset="0"/>
              </a:rPr>
              <a:t>two</a:t>
            </a:r>
            <a:r>
              <a:rPr lang="vi-VN" sz="2600" i="1" dirty="0">
                <a:effectLst/>
                <a:latin typeface="Times New Roman" panose="02020603050405020304" pitchFamily="18" charset="0"/>
                <a:ea typeface="Times New Roman" panose="02020603050405020304" pitchFamily="18" charset="0"/>
              </a:rPr>
              <a:t> </a:t>
            </a:r>
            <a:r>
              <a:rPr lang="vi-VN" sz="2600" i="1" dirty="0" err="1">
                <a:effectLst/>
                <a:latin typeface="Times New Roman" panose="02020603050405020304" pitchFamily="18" charset="0"/>
                <a:ea typeface="Times New Roman" panose="02020603050405020304" pitchFamily="18" charset="0"/>
              </a:rPr>
              <a:t>hours</a:t>
            </a:r>
            <a:r>
              <a:rPr lang="vi-VN" sz="2600" i="1" dirty="0">
                <a:effectLst/>
                <a:latin typeface="Times New Roman" panose="02020603050405020304" pitchFamily="18" charset="0"/>
                <a:ea typeface="Times New Roman" panose="02020603050405020304" pitchFamily="18" charset="0"/>
              </a:rPr>
              <a:t> </a:t>
            </a:r>
            <a:r>
              <a:rPr lang="vi-VN" sz="2600" i="1" dirty="0" err="1">
                <a:effectLst/>
                <a:latin typeface="Times New Roman" panose="02020603050405020304" pitchFamily="18" charset="0"/>
                <a:ea typeface="Times New Roman" panose="02020603050405020304" pitchFamily="18" charset="0"/>
              </a:rPr>
              <a:t>yesterday</a:t>
            </a:r>
            <a:r>
              <a:rPr lang="vi-VN" sz="2600" i="1" dirty="0">
                <a:effectLst/>
                <a:latin typeface="Times New Roman" panose="02020603050405020304" pitchFamily="18" charset="0"/>
                <a:ea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endParaRPr>
          </a:p>
          <a:p>
            <a:pPr>
              <a:buNone/>
            </a:pPr>
            <a:endParaRPr lang="en-US" sz="2600" i="1" dirty="0">
              <a:effectLst/>
              <a:highlight>
                <a:srgbClr val="00FFFF"/>
              </a:highlight>
              <a:latin typeface="Times New Roman" panose="02020603050405020304" pitchFamily="18" charset="0"/>
              <a:ea typeface="Times New Roman" panose="02020603050405020304" pitchFamily="18" charset="0"/>
            </a:endParaRPr>
          </a:p>
          <a:p>
            <a:pPr>
              <a:buNone/>
            </a:pPr>
            <a:r>
              <a:rPr lang="vi-VN" sz="2600" b="1" i="1" dirty="0" err="1">
                <a:effectLst/>
                <a:latin typeface="Times New Roman" panose="02020603050405020304" pitchFamily="18" charset="0"/>
                <a:ea typeface="Times New Roman" panose="02020603050405020304" pitchFamily="18" charset="0"/>
              </a:rPr>
              <a:t>Which</a:t>
            </a:r>
            <a:r>
              <a:rPr lang="vi-VN" sz="2600" b="1" i="1" dirty="0">
                <a:effectLst/>
                <a:latin typeface="Times New Roman" panose="02020603050405020304" pitchFamily="18" charset="0"/>
                <a:ea typeface="Times New Roman" panose="02020603050405020304" pitchFamily="18" charset="0"/>
              </a:rPr>
              <a:t> </a:t>
            </a:r>
            <a:r>
              <a:rPr lang="vi-VN" sz="2600" b="1" i="1" dirty="0" err="1">
                <a:effectLst/>
                <a:latin typeface="Times New Roman" panose="02020603050405020304" pitchFamily="18" charset="0"/>
                <a:ea typeface="Times New Roman" panose="02020603050405020304" pitchFamily="18" charset="0"/>
              </a:rPr>
              <a:t>airline</a:t>
            </a:r>
            <a:r>
              <a:rPr lang="vi-VN" sz="2600" b="1" i="1" dirty="0">
                <a:effectLst/>
                <a:latin typeface="Times New Roman" panose="02020603050405020304" pitchFamily="18" charset="0"/>
                <a:ea typeface="Times New Roman" panose="02020603050405020304" pitchFamily="18" charset="0"/>
              </a:rPr>
              <a:t> </a:t>
            </a:r>
            <a:r>
              <a:rPr lang="vi-VN" sz="2600" b="1" i="1" dirty="0" err="1">
                <a:effectLst/>
                <a:latin typeface="Times New Roman" panose="02020603050405020304" pitchFamily="18" charset="0"/>
                <a:ea typeface="Times New Roman" panose="02020603050405020304" pitchFamily="18" charset="0"/>
              </a:rPr>
              <a:t>did</a:t>
            </a:r>
            <a:r>
              <a:rPr lang="vi-VN" sz="2600" b="1" i="1" dirty="0">
                <a:effectLst/>
                <a:latin typeface="Times New Roman" panose="02020603050405020304" pitchFamily="18" charset="0"/>
                <a:ea typeface="Times New Roman" panose="02020603050405020304" pitchFamily="18" charset="0"/>
              </a:rPr>
              <a:t> </a:t>
            </a:r>
            <a:r>
              <a:rPr lang="vi-VN" sz="2600" b="1" i="1" dirty="0" err="1">
                <a:effectLst/>
                <a:latin typeface="Times New Roman" panose="02020603050405020304" pitchFamily="18" charset="0"/>
                <a:ea typeface="Times New Roman" panose="02020603050405020304" pitchFamily="18" charset="0"/>
              </a:rPr>
              <a:t>Emma</a:t>
            </a:r>
            <a:r>
              <a:rPr lang="vi-VN" sz="2600" b="1" i="1" dirty="0">
                <a:effectLst/>
                <a:latin typeface="Times New Roman" panose="02020603050405020304" pitchFamily="18" charset="0"/>
                <a:ea typeface="Times New Roman" panose="02020603050405020304" pitchFamily="18" charset="0"/>
              </a:rPr>
              <a:t> </a:t>
            </a:r>
            <a:r>
              <a:rPr lang="vi-VN" sz="2600" b="1" i="1" dirty="0" err="1">
                <a:effectLst/>
                <a:latin typeface="Times New Roman" panose="02020603050405020304" pitchFamily="18" charset="0"/>
                <a:ea typeface="Times New Roman" panose="02020603050405020304" pitchFamily="18" charset="0"/>
              </a:rPr>
              <a:t>fly</a:t>
            </a:r>
            <a:r>
              <a:rPr lang="vi-VN" sz="2600" b="1" i="1" dirty="0">
                <a:effectLst/>
                <a:latin typeface="Times New Roman" panose="02020603050405020304" pitchFamily="18" charset="0"/>
                <a:ea typeface="Times New Roman" panose="02020603050405020304" pitchFamily="18" charset="0"/>
              </a:rPr>
              <a:t> </a:t>
            </a:r>
            <a:r>
              <a:rPr lang="vi-VN" sz="2600" b="1" i="1" dirty="0" err="1">
                <a:effectLst/>
                <a:latin typeface="Times New Roman" panose="02020603050405020304" pitchFamily="18" charset="0"/>
                <a:ea typeface="Times New Roman" panose="02020603050405020304" pitchFamily="18" charset="0"/>
              </a:rPr>
              <a:t>with</a:t>
            </a:r>
            <a:r>
              <a:rPr lang="vi-VN" sz="2600" b="1" i="1" dirty="0">
                <a:effectLst/>
                <a:latin typeface="Times New Roman" panose="02020603050405020304" pitchFamily="18" charset="0"/>
                <a:ea typeface="Times New Roman" panose="02020603050405020304" pitchFamily="18" charset="0"/>
              </a:rPr>
              <a:t>?</a:t>
            </a:r>
            <a:endParaRPr lang="en-US" sz="2600" b="1" i="1"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50D9EF31-9144-E8B1-1B14-AD8603E71470}"/>
              </a:ext>
            </a:extLst>
          </p:cNvPr>
          <p:cNvSpPr txBox="1"/>
          <p:nvPr/>
        </p:nvSpPr>
        <p:spPr>
          <a:xfrm>
            <a:off x="489857" y="3724554"/>
            <a:ext cx="6098720" cy="523220"/>
          </a:xfrm>
          <a:prstGeom prst="rect">
            <a:avLst/>
          </a:prstGeom>
          <a:noFill/>
        </p:spPr>
        <p:txBody>
          <a:bodyPr wrap="square">
            <a:spAutoFit/>
          </a:bodyPr>
          <a:lstStyle/>
          <a:p>
            <a:r>
              <a:rPr lang="en-US" sz="2800"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a:t>
            </a:r>
            <a:r>
              <a:rPr lang="en-US" sz="2800" dirty="0">
                <a:highlight>
                  <a:srgbClr val="FFFF00"/>
                </a:highlight>
                <a:latin typeface="Times New Roman" panose="02020603050405020304" pitchFamily="18" charset="0"/>
                <a:cs typeface="Times New Roman" panose="02020603050405020304" pitchFamily="18" charset="0"/>
              </a:rPr>
              <a:t> </a:t>
            </a:r>
            <a:r>
              <a:rPr lang="vi-VN" sz="2800" dirty="0">
                <a:highlight>
                  <a:srgbClr val="FFFF00"/>
                </a:highlight>
                <a:latin typeface="Times New Roman" panose="02020603050405020304" pitchFamily="18" charset="0"/>
                <a:cs typeface="Times New Roman" panose="02020603050405020304" pitchFamily="18" charset="0"/>
              </a:rPr>
              <a:t>Hỏi thông tin không có trong đoạn.</a:t>
            </a:r>
          </a:p>
        </p:txBody>
      </p:sp>
      <p:sp>
        <p:nvSpPr>
          <p:cNvPr id="15" name="TextBox 14">
            <a:extLst>
              <a:ext uri="{FF2B5EF4-FFF2-40B4-BE49-F238E27FC236}">
                <a16:creationId xmlns:a16="http://schemas.microsoft.com/office/drawing/2014/main" id="{4B71E9CD-A94E-7C7A-34E3-5A4B297250E2}"/>
              </a:ext>
            </a:extLst>
          </p:cNvPr>
          <p:cNvSpPr txBox="1"/>
          <p:nvPr/>
        </p:nvSpPr>
        <p:spPr>
          <a:xfrm>
            <a:off x="0" y="4628767"/>
            <a:ext cx="9691008" cy="892552"/>
          </a:xfrm>
          <a:prstGeom prst="rect">
            <a:avLst/>
          </a:prstGeom>
          <a:noFill/>
        </p:spPr>
        <p:txBody>
          <a:bodyPr wrap="square">
            <a:spAutoFit/>
          </a:bodyPr>
          <a:lstStyle/>
          <a:p>
            <a:pPr marL="228600" indent="228600">
              <a:buNone/>
            </a:pPr>
            <a:r>
              <a:rPr lang="vi-VN" sz="2600" b="1" i="1" dirty="0" err="1">
                <a:effectLst/>
                <a:latin typeface="Times New Roman" panose="02020603050405020304" pitchFamily="18" charset="0"/>
                <a:ea typeface="Times New Roman" panose="02020603050405020304" pitchFamily="18" charset="0"/>
              </a:rPr>
              <a:t>How</a:t>
            </a:r>
            <a:r>
              <a:rPr lang="vi-VN" sz="2600" b="1" i="1" dirty="0">
                <a:effectLst/>
                <a:latin typeface="Times New Roman" panose="02020603050405020304" pitchFamily="18" charset="0"/>
                <a:ea typeface="Times New Roman" panose="02020603050405020304" pitchFamily="18" charset="0"/>
              </a:rPr>
              <a:t> long </a:t>
            </a:r>
            <a:r>
              <a:rPr lang="vi-VN" sz="2600" b="1" i="1" dirty="0" err="1">
                <a:effectLst/>
                <a:latin typeface="Times New Roman" panose="02020603050405020304" pitchFamily="18" charset="0"/>
                <a:ea typeface="Times New Roman" panose="02020603050405020304" pitchFamily="18" charset="0"/>
              </a:rPr>
              <a:t>was</a:t>
            </a:r>
            <a:r>
              <a:rPr lang="vi-VN" sz="2600" b="1" i="1" dirty="0">
                <a:effectLst/>
                <a:latin typeface="Times New Roman" panose="02020603050405020304" pitchFamily="18" charset="0"/>
                <a:ea typeface="Times New Roman" panose="02020603050405020304" pitchFamily="18" charset="0"/>
              </a:rPr>
              <a:t> </a:t>
            </a:r>
            <a:r>
              <a:rPr lang="vi-VN" sz="2600" b="1" i="1" dirty="0" err="1">
                <a:effectLst/>
                <a:latin typeface="Times New Roman" panose="02020603050405020304" pitchFamily="18" charset="0"/>
                <a:ea typeface="Times New Roman" panose="02020603050405020304" pitchFamily="18" charset="0"/>
              </a:rPr>
              <a:t>Emma’s</a:t>
            </a:r>
            <a:r>
              <a:rPr lang="vi-VN" sz="2600" b="1" i="1" dirty="0">
                <a:effectLst/>
                <a:latin typeface="Times New Roman" panose="02020603050405020304" pitchFamily="18" charset="0"/>
                <a:ea typeface="Times New Roman" panose="02020603050405020304" pitchFamily="18" charset="0"/>
              </a:rPr>
              <a:t> </a:t>
            </a:r>
            <a:r>
              <a:rPr lang="vi-VN" sz="2600" b="1" i="1" dirty="0" err="1">
                <a:effectLst/>
                <a:latin typeface="Times New Roman" panose="02020603050405020304" pitchFamily="18" charset="0"/>
                <a:ea typeface="Times New Roman" panose="02020603050405020304" pitchFamily="18" charset="0"/>
              </a:rPr>
              <a:t>train</a:t>
            </a:r>
            <a:r>
              <a:rPr lang="vi-VN" sz="2600" b="1" i="1" dirty="0">
                <a:effectLst/>
                <a:latin typeface="Times New Roman" panose="02020603050405020304" pitchFamily="18" charset="0"/>
                <a:ea typeface="Times New Roman" panose="02020603050405020304" pitchFamily="18" charset="0"/>
              </a:rPr>
              <a:t> </a:t>
            </a:r>
            <a:r>
              <a:rPr lang="vi-VN" sz="2600" b="1" i="1" dirty="0" err="1">
                <a:effectLst/>
                <a:latin typeface="Times New Roman" panose="02020603050405020304" pitchFamily="18" charset="0"/>
                <a:ea typeface="Times New Roman" panose="02020603050405020304" pitchFamily="18" charset="0"/>
              </a:rPr>
              <a:t>delayed</a:t>
            </a:r>
            <a:r>
              <a:rPr lang="vi-VN" sz="2600" b="1" i="1" dirty="0">
                <a:effectLst/>
                <a:latin typeface="Times New Roman" panose="02020603050405020304" pitchFamily="18" charset="0"/>
                <a:ea typeface="Times New Roman" panose="02020603050405020304" pitchFamily="18" charset="0"/>
              </a:rPr>
              <a:t>?</a:t>
            </a:r>
            <a:br>
              <a:rPr lang="vi-VN" sz="2600" b="1" dirty="0">
                <a:effectLst/>
                <a:latin typeface="Times New Roman" panose="02020603050405020304" pitchFamily="18" charset="0"/>
                <a:ea typeface="Times New Roman" panose="02020603050405020304" pitchFamily="18" charset="0"/>
              </a:rPr>
            </a:br>
            <a:r>
              <a:rPr lang="vi-VN" sz="2600" dirty="0">
                <a:effectLst/>
                <a:latin typeface="Times New Roman" panose="02020603050405020304" pitchFamily="18" charset="0"/>
                <a:ea typeface="Times New Roman" panose="02020603050405020304" pitchFamily="18" charset="0"/>
              </a:rPr>
              <a:t>A. </a:t>
            </a:r>
            <a:r>
              <a:rPr lang="vi-VN" sz="2600" dirty="0" err="1">
                <a:effectLst/>
                <a:latin typeface="Times New Roman" panose="02020603050405020304" pitchFamily="18" charset="0"/>
                <a:ea typeface="Times New Roman" panose="02020603050405020304" pitchFamily="18" charset="0"/>
              </a:rPr>
              <a:t>One</a:t>
            </a:r>
            <a:r>
              <a:rPr lang="vi-VN" sz="2600" dirty="0">
                <a:effectLst/>
                <a:latin typeface="Times New Roman" panose="02020603050405020304" pitchFamily="18" charset="0"/>
                <a:ea typeface="Times New Roman" panose="02020603050405020304" pitchFamily="18" charset="0"/>
              </a:rPr>
              <a:t> </a:t>
            </a:r>
            <a:r>
              <a:rPr lang="vi-VN" sz="2600" dirty="0" err="1">
                <a:effectLst/>
                <a:latin typeface="Times New Roman" panose="02020603050405020304" pitchFamily="18" charset="0"/>
                <a:ea typeface="Times New Roman" panose="02020603050405020304" pitchFamily="18" charset="0"/>
              </a:rPr>
              <a:t>hour</a:t>
            </a:r>
            <a:r>
              <a:rPr lang="vi-VN" sz="2600" dirty="0">
                <a:effectLst/>
                <a:latin typeface="Times New Roman" panose="02020603050405020304" pitchFamily="18" charset="0"/>
                <a:ea typeface="Times New Roman" panose="02020603050405020304" pitchFamily="18" charset="0"/>
              </a:rPr>
              <a:t> </a:t>
            </a:r>
            <a:r>
              <a:rPr lang="en-US" sz="260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B. </a:t>
            </a:r>
            <a:r>
              <a:rPr lang="vi-VN" sz="2600" dirty="0" err="1">
                <a:effectLst/>
                <a:latin typeface="Times New Roman" panose="02020603050405020304" pitchFamily="18" charset="0"/>
                <a:ea typeface="Times New Roman" panose="02020603050405020304" pitchFamily="18" charset="0"/>
              </a:rPr>
              <a:t>Two</a:t>
            </a:r>
            <a:r>
              <a:rPr lang="vi-VN" sz="2600" dirty="0">
                <a:effectLst/>
                <a:latin typeface="Times New Roman" panose="02020603050405020304" pitchFamily="18" charset="0"/>
                <a:ea typeface="Times New Roman" panose="02020603050405020304" pitchFamily="18" charset="0"/>
              </a:rPr>
              <a:t> </a:t>
            </a:r>
            <a:r>
              <a:rPr lang="vi-VN" sz="2600" dirty="0" err="1">
                <a:effectLst/>
                <a:latin typeface="Times New Roman" panose="02020603050405020304" pitchFamily="18" charset="0"/>
                <a:ea typeface="Times New Roman" panose="02020603050405020304" pitchFamily="18" charset="0"/>
              </a:rPr>
              <a:t>hours</a:t>
            </a:r>
            <a:r>
              <a:rPr lang="vi-VN" sz="2600" dirty="0">
                <a:effectLst/>
                <a:latin typeface="Times New Roman" panose="02020603050405020304" pitchFamily="18" charset="0"/>
                <a:ea typeface="Times New Roman" panose="02020603050405020304" pitchFamily="18" charset="0"/>
              </a:rPr>
              <a:t> </a:t>
            </a:r>
            <a:r>
              <a:rPr lang="en-US" sz="260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 </a:t>
            </a:r>
            <a:r>
              <a:rPr lang="vi-VN" sz="2600" dirty="0" err="1">
                <a:effectLst/>
                <a:latin typeface="Times New Roman" panose="02020603050405020304" pitchFamily="18" charset="0"/>
                <a:ea typeface="Times New Roman" panose="02020603050405020304" pitchFamily="18" charset="0"/>
              </a:rPr>
              <a:t>Three</a:t>
            </a:r>
            <a:r>
              <a:rPr lang="vi-VN" sz="2600" dirty="0">
                <a:effectLst/>
                <a:latin typeface="Times New Roman" panose="02020603050405020304" pitchFamily="18" charset="0"/>
                <a:ea typeface="Times New Roman" panose="02020603050405020304" pitchFamily="18" charset="0"/>
              </a:rPr>
              <a:t> </a:t>
            </a:r>
            <a:r>
              <a:rPr lang="vi-VN" sz="2600" dirty="0" err="1">
                <a:effectLst/>
                <a:latin typeface="Times New Roman" panose="02020603050405020304" pitchFamily="18" charset="0"/>
                <a:ea typeface="Times New Roman" panose="02020603050405020304" pitchFamily="18" charset="0"/>
              </a:rPr>
              <a:t>hours</a:t>
            </a:r>
            <a:r>
              <a:rPr lang="vi-VN" sz="2600" dirty="0">
                <a:effectLst/>
                <a:latin typeface="Times New Roman" panose="02020603050405020304" pitchFamily="18" charset="0"/>
                <a:ea typeface="Times New Roman" panose="02020603050405020304" pitchFamily="18" charset="0"/>
              </a:rPr>
              <a:t> </a:t>
            </a:r>
            <a:r>
              <a:rPr lang="en-US" sz="260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D. </a:t>
            </a:r>
            <a:r>
              <a:rPr lang="vi-VN" sz="2600" dirty="0" err="1">
                <a:effectLst/>
                <a:latin typeface="Times New Roman" panose="02020603050405020304" pitchFamily="18" charset="0"/>
                <a:ea typeface="Times New Roman" panose="02020603050405020304" pitchFamily="18" charset="0"/>
              </a:rPr>
              <a:t>Four</a:t>
            </a:r>
            <a:r>
              <a:rPr lang="vi-VN" sz="2600" dirty="0">
                <a:effectLst/>
                <a:latin typeface="Times New Roman" panose="02020603050405020304" pitchFamily="18" charset="0"/>
                <a:ea typeface="Times New Roman" panose="02020603050405020304" pitchFamily="18" charset="0"/>
              </a:rPr>
              <a:t> </a:t>
            </a:r>
            <a:r>
              <a:rPr lang="vi-VN" sz="2600" dirty="0" err="1">
                <a:effectLst/>
                <a:latin typeface="Times New Roman" panose="02020603050405020304" pitchFamily="18" charset="0"/>
                <a:ea typeface="Times New Roman" panose="02020603050405020304" pitchFamily="18" charset="0"/>
              </a:rPr>
              <a:t>hours</a:t>
            </a:r>
            <a:endParaRPr lang="vi-VN"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610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FCC77-F1C9-CC17-95B0-F51C702B68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D3315F-CC6D-81B1-0E8F-26014E1D6F6D}"/>
              </a:ext>
            </a:extLst>
          </p:cNvPr>
          <p:cNvSpPr>
            <a:spLocks noGrp="1"/>
          </p:cNvSpPr>
          <p:nvPr>
            <p:ph type="title"/>
          </p:nvPr>
        </p:nvSpPr>
        <p:spPr>
          <a:xfrm>
            <a:off x="220134" y="606962"/>
            <a:ext cx="9552516" cy="1320800"/>
          </a:xfrm>
        </p:spPr>
        <p:txBody>
          <a:bodyPr vert="horz" lIns="91440" tIns="45720" rIns="91440" bIns="45720" rtlCol="0" anchor="t">
            <a:normAutofit/>
          </a:bodyPr>
          <a:lstStyle/>
          <a:p>
            <a:r>
              <a:rPr lang="vi-VN" sz="4000" b="1" u="sng" dirty="0">
                <a:solidFill>
                  <a:srgbClr val="002060"/>
                </a:solidFill>
                <a:latin typeface="Times New Roman" panose="02020603050405020304" pitchFamily="18" charset="0"/>
                <a:cs typeface="Times New Roman" panose="02020603050405020304" pitchFamily="18" charset="0"/>
              </a:rPr>
              <a:t>Kỹ thuật xây dựng </a:t>
            </a:r>
            <a:r>
              <a:rPr lang="vi-VN" sz="4000" b="1" u="sng" dirty="0" err="1">
                <a:solidFill>
                  <a:srgbClr val="002060"/>
                </a:solidFill>
                <a:latin typeface="Times New Roman" panose="02020603050405020304" pitchFamily="18" charset="0"/>
                <a:cs typeface="Times New Roman" panose="02020603050405020304" pitchFamily="18" charset="0"/>
              </a:rPr>
              <a:t>Options</a:t>
            </a:r>
            <a:r>
              <a:rPr lang="vi-VN" sz="4000" b="1" u="sng" dirty="0">
                <a:solidFill>
                  <a:srgbClr val="002060"/>
                </a:solidFill>
                <a:latin typeface="Times New Roman" panose="02020603050405020304" pitchFamily="18" charset="0"/>
                <a:cs typeface="Times New Roman" panose="02020603050405020304" pitchFamily="18" charset="0"/>
              </a:rPr>
              <a:t> &amp; </a:t>
            </a:r>
            <a:r>
              <a:rPr lang="vi-VN" sz="4000" b="1" u="sng" dirty="0" err="1">
                <a:solidFill>
                  <a:srgbClr val="002060"/>
                </a:solidFill>
                <a:latin typeface="Times New Roman" panose="02020603050405020304" pitchFamily="18" charset="0"/>
                <a:cs typeface="Times New Roman" panose="02020603050405020304" pitchFamily="18" charset="0"/>
              </a:rPr>
              <a:t>Distractors</a:t>
            </a:r>
            <a:endParaRPr lang="vi-VN" sz="4000" b="1" u="sng" dirty="0">
              <a:solidFill>
                <a:srgbClr val="002060"/>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B90DA085-6D87-6700-605D-44308474D004}"/>
              </a:ext>
            </a:extLst>
          </p:cNvPr>
          <p:cNvSpPr>
            <a:spLocks noGrp="1"/>
          </p:cNvSpPr>
          <p:nvPr>
            <p:ph idx="1"/>
          </p:nvPr>
        </p:nvSpPr>
        <p:spPr>
          <a:xfrm>
            <a:off x="285448" y="1630455"/>
            <a:ext cx="10515600" cy="1030218"/>
          </a:xfrm>
        </p:spPr>
        <p:txBody>
          <a:bodyPr vert="horz" lIns="91440" tIns="45720" rIns="91440" bIns="45720" rtlCol="0">
            <a:normAutofit/>
          </a:bodyPr>
          <a:lstStyle/>
          <a:p>
            <a:r>
              <a:rPr lang="en-US" sz="3200" b="1" dirty="0">
                <a:solidFill>
                  <a:srgbClr val="FF0000"/>
                </a:solidFill>
                <a:latin typeface="Times New Roman" panose="02020603050405020304" pitchFamily="18" charset="0"/>
                <a:cs typeface="Times New Roman" panose="02020603050405020304" pitchFamily="18" charset="0"/>
              </a:rPr>
              <a:t>Nguyên </a:t>
            </a:r>
            <a:r>
              <a:rPr lang="en-US" sz="3200" b="1" dirty="0" err="1">
                <a:solidFill>
                  <a:srgbClr val="FF0000"/>
                </a:solidFill>
                <a:latin typeface="Times New Roman" panose="02020603050405020304" pitchFamily="18" charset="0"/>
                <a:cs typeface="Times New Roman" panose="02020603050405020304" pitchFamily="18" charset="0"/>
              </a:rPr>
              <a:t>tắc</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dùng</a:t>
            </a:r>
            <a:r>
              <a:rPr lang="en-US" sz="3200" b="1" dirty="0">
                <a:solidFill>
                  <a:srgbClr val="FF0000"/>
                </a:solidFill>
                <a:latin typeface="Times New Roman" panose="02020603050405020304" pitchFamily="18" charset="0"/>
                <a:cs typeface="Times New Roman" panose="02020603050405020304" pitchFamily="18" charset="0"/>
              </a:rPr>
              <a:t> Both A &amp; B/All correct</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D1C9921-4888-7687-B19D-BA332B9E621E}"/>
              </a:ext>
            </a:extLst>
          </p:cNvPr>
          <p:cNvSpPr txBox="1"/>
          <p:nvPr/>
        </p:nvSpPr>
        <p:spPr>
          <a:xfrm>
            <a:off x="403981" y="2495026"/>
            <a:ext cx="9184821" cy="2378280"/>
          </a:xfrm>
          <a:prstGeom prst="rect">
            <a:avLst/>
          </a:prstGeom>
          <a:noFill/>
        </p:spPr>
        <p:txBody>
          <a:bodyPr wrap="square">
            <a:spAutoFit/>
          </a:bodyPr>
          <a:lstStyle/>
          <a:p>
            <a:pPr marL="228600">
              <a:lnSpc>
                <a:spcPct val="107000"/>
              </a:lnSpc>
              <a:spcAft>
                <a:spcPts val="800"/>
              </a:spcAft>
              <a:buNone/>
            </a:pPr>
            <a:r>
              <a:rPr lang="vi-VN" sz="2800" b="1" i="1" dirty="0" err="1">
                <a:effectLst/>
                <a:latin typeface="Times New Roman" panose="02020603050405020304" pitchFamily="18" charset="0"/>
                <a:ea typeface="Aptos" panose="020B0004020202020204" pitchFamily="34" charset="0"/>
                <a:cs typeface="Arial" panose="020B0604020202020204" pitchFamily="34" charset="0"/>
              </a:rPr>
              <a:t>Which</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of</a:t>
            </a:r>
            <a:r>
              <a:rPr lang="vi-VN" sz="2800" b="1" i="1" dirty="0">
                <a:effectLst/>
                <a:latin typeface="Times New Roman" panose="02020603050405020304" pitchFamily="18" charset="0"/>
                <a:ea typeface="Aptos" panose="020B0004020202020204" pitchFamily="34" charset="0"/>
                <a:cs typeface="Arial" panose="020B0604020202020204" pitchFamily="34" charset="0"/>
              </a:rPr>
              <a:t> the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following</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is</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renewable</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source</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of</a:t>
            </a:r>
            <a:r>
              <a:rPr lang="vi-VN" sz="2800" b="1" i="1" dirty="0">
                <a:effectLst/>
                <a:latin typeface="Times New Roman" panose="02020603050405020304" pitchFamily="18" charset="0"/>
                <a:ea typeface="Aptos" panose="020B0004020202020204" pitchFamily="34" charset="0"/>
                <a:cs typeface="Arial" panose="020B0604020202020204" pitchFamily="34" charset="0"/>
              </a:rPr>
              <a:t> </a:t>
            </a:r>
            <a:r>
              <a:rPr lang="vi-VN" sz="2800" b="1" i="1" dirty="0" err="1">
                <a:effectLst/>
                <a:latin typeface="Times New Roman" panose="02020603050405020304" pitchFamily="18" charset="0"/>
                <a:ea typeface="Aptos" panose="020B0004020202020204" pitchFamily="34" charset="0"/>
                <a:cs typeface="Arial" panose="020B0604020202020204" pitchFamily="34" charset="0"/>
              </a:rPr>
              <a:t>energy</a:t>
            </a:r>
            <a:r>
              <a:rPr lang="vi-VN" sz="2800" b="1" i="1" dirty="0">
                <a:effectLst/>
                <a:latin typeface="Times New Roman" panose="02020603050405020304" pitchFamily="18" charset="0"/>
                <a:ea typeface="Aptos" panose="020B0004020202020204" pitchFamily="34" charset="0"/>
                <a:cs typeface="Arial" panose="020B0604020202020204" pitchFamily="34" charset="0"/>
              </a:rPr>
              <a:t>?</a:t>
            </a:r>
            <a:br>
              <a:rPr lang="vi-VN" sz="2800" b="1" dirty="0">
                <a:effectLst/>
                <a:latin typeface="Times New Roman" panose="02020603050405020304" pitchFamily="18" charset="0"/>
                <a:ea typeface="Aptos" panose="020B0004020202020204" pitchFamily="34" charset="0"/>
                <a:cs typeface="Arial" panose="020B0604020202020204" pitchFamily="34" charset="0"/>
              </a:rPr>
            </a:br>
            <a:r>
              <a:rPr lang="vi-VN" sz="2800" dirty="0">
                <a:effectLst/>
                <a:latin typeface="Times New Roman" panose="02020603050405020304" pitchFamily="18" charset="0"/>
                <a:ea typeface="Aptos" panose="020B0004020202020204" pitchFamily="34" charset="0"/>
                <a:cs typeface="Arial" panose="020B0604020202020204" pitchFamily="34" charset="0"/>
              </a:rPr>
              <a:t>A. </a:t>
            </a:r>
            <a:r>
              <a:rPr lang="vi-VN" sz="2800" dirty="0" err="1">
                <a:effectLst/>
                <a:latin typeface="Times New Roman" panose="02020603050405020304" pitchFamily="18" charset="0"/>
                <a:ea typeface="Aptos" panose="020B0004020202020204" pitchFamily="34" charset="0"/>
                <a:cs typeface="Arial" panose="020B0604020202020204" pitchFamily="34" charset="0"/>
              </a:rPr>
              <a:t>Solar</a:t>
            </a:r>
            <a:r>
              <a:rPr lang="vi-VN" sz="2800" dirty="0">
                <a:effectLst/>
                <a:latin typeface="Times New Roman" panose="02020603050405020304" pitchFamily="18" charset="0"/>
                <a:ea typeface="Aptos" panose="020B0004020202020204" pitchFamily="34" charset="0"/>
                <a:cs typeface="Arial" panose="020B0604020202020204" pitchFamily="34" charset="0"/>
              </a:rPr>
              <a:t> </a:t>
            </a:r>
            <a:r>
              <a:rPr lang="vi-VN" sz="2800" dirty="0" err="1">
                <a:effectLst/>
                <a:latin typeface="Times New Roman" panose="02020603050405020304" pitchFamily="18" charset="0"/>
                <a:ea typeface="Aptos" panose="020B0004020202020204" pitchFamily="34" charset="0"/>
                <a:cs typeface="Arial" panose="020B0604020202020204" pitchFamily="34" charset="0"/>
              </a:rPr>
              <a:t>energy</a:t>
            </a:r>
            <a:br>
              <a:rPr lang="vi-VN" sz="2800" dirty="0">
                <a:effectLst/>
                <a:latin typeface="Times New Roman" panose="02020603050405020304" pitchFamily="18" charset="0"/>
                <a:ea typeface="Aptos" panose="020B0004020202020204" pitchFamily="34" charset="0"/>
                <a:cs typeface="Arial" panose="020B0604020202020204" pitchFamily="34" charset="0"/>
              </a:rPr>
            </a:br>
            <a:r>
              <a:rPr lang="vi-VN" sz="2800" dirty="0">
                <a:effectLst/>
                <a:latin typeface="Times New Roman" panose="02020603050405020304" pitchFamily="18" charset="0"/>
                <a:ea typeface="Aptos" panose="020B0004020202020204" pitchFamily="34" charset="0"/>
                <a:cs typeface="Arial" panose="020B0604020202020204" pitchFamily="34" charset="0"/>
              </a:rPr>
              <a:t>B. </a:t>
            </a:r>
            <a:r>
              <a:rPr lang="vi-VN" sz="2800" dirty="0" err="1">
                <a:effectLst/>
                <a:latin typeface="Times New Roman" panose="02020603050405020304" pitchFamily="18" charset="0"/>
                <a:ea typeface="Aptos" panose="020B0004020202020204" pitchFamily="34" charset="0"/>
                <a:cs typeface="Arial" panose="020B0604020202020204" pitchFamily="34" charset="0"/>
              </a:rPr>
              <a:t>Wind</a:t>
            </a:r>
            <a:r>
              <a:rPr lang="vi-VN" sz="2800" dirty="0">
                <a:effectLst/>
                <a:latin typeface="Times New Roman" panose="02020603050405020304" pitchFamily="18" charset="0"/>
                <a:ea typeface="Aptos" panose="020B0004020202020204" pitchFamily="34" charset="0"/>
                <a:cs typeface="Arial" panose="020B0604020202020204" pitchFamily="34" charset="0"/>
              </a:rPr>
              <a:t> </a:t>
            </a:r>
            <a:r>
              <a:rPr lang="vi-VN" sz="2800" dirty="0" err="1">
                <a:effectLst/>
                <a:latin typeface="Times New Roman" panose="02020603050405020304" pitchFamily="18" charset="0"/>
                <a:ea typeface="Aptos" panose="020B0004020202020204" pitchFamily="34" charset="0"/>
                <a:cs typeface="Arial" panose="020B0604020202020204" pitchFamily="34" charset="0"/>
              </a:rPr>
              <a:t>energy</a:t>
            </a:r>
            <a:br>
              <a:rPr lang="vi-VN" sz="2800" dirty="0">
                <a:effectLst/>
                <a:latin typeface="Times New Roman" panose="02020603050405020304" pitchFamily="18" charset="0"/>
                <a:ea typeface="Aptos" panose="020B0004020202020204" pitchFamily="34" charset="0"/>
                <a:cs typeface="Arial" panose="020B0604020202020204" pitchFamily="34" charset="0"/>
              </a:rPr>
            </a:br>
            <a:r>
              <a:rPr lang="vi-VN" sz="2800" dirty="0">
                <a:effectLst/>
                <a:latin typeface="Times New Roman" panose="02020603050405020304" pitchFamily="18" charset="0"/>
                <a:ea typeface="Aptos" panose="020B0004020202020204" pitchFamily="34" charset="0"/>
                <a:cs typeface="Arial" panose="020B0604020202020204" pitchFamily="34" charset="0"/>
              </a:rPr>
              <a:t>C. </a:t>
            </a:r>
            <a:r>
              <a:rPr lang="vi-VN" sz="2800" dirty="0" err="1">
                <a:effectLst/>
                <a:latin typeface="Times New Roman" panose="02020603050405020304" pitchFamily="18" charset="0"/>
                <a:ea typeface="Aptos" panose="020B0004020202020204" pitchFamily="34" charset="0"/>
                <a:cs typeface="Arial" panose="020B0604020202020204" pitchFamily="34" charset="0"/>
              </a:rPr>
              <a:t>Both</a:t>
            </a:r>
            <a:r>
              <a:rPr lang="vi-VN" sz="2800" dirty="0">
                <a:effectLst/>
                <a:latin typeface="Times New Roman" panose="02020603050405020304" pitchFamily="18" charset="0"/>
                <a:ea typeface="Aptos" panose="020B0004020202020204" pitchFamily="34" charset="0"/>
                <a:cs typeface="Arial" panose="020B0604020202020204" pitchFamily="34" charset="0"/>
              </a:rPr>
              <a:t> A </a:t>
            </a:r>
            <a:r>
              <a:rPr lang="vi-VN" sz="2800" dirty="0" err="1">
                <a:effectLst/>
                <a:latin typeface="Times New Roman" panose="02020603050405020304" pitchFamily="18" charset="0"/>
                <a:ea typeface="Aptos" panose="020B0004020202020204" pitchFamily="34" charset="0"/>
                <a:cs typeface="Arial" panose="020B0604020202020204" pitchFamily="34" charset="0"/>
              </a:rPr>
              <a:t>and</a:t>
            </a:r>
            <a:r>
              <a:rPr lang="vi-VN" sz="2800" dirty="0">
                <a:effectLst/>
                <a:latin typeface="Times New Roman" panose="02020603050405020304" pitchFamily="18" charset="0"/>
                <a:ea typeface="Aptos" panose="020B0004020202020204" pitchFamily="34" charset="0"/>
                <a:cs typeface="Arial" panose="020B0604020202020204" pitchFamily="34" charset="0"/>
              </a:rPr>
              <a:t> B </a:t>
            </a:r>
            <a:br>
              <a:rPr lang="vi-VN" sz="2800" dirty="0">
                <a:effectLst/>
                <a:latin typeface="Times New Roman" panose="02020603050405020304" pitchFamily="18" charset="0"/>
                <a:ea typeface="Aptos" panose="020B0004020202020204" pitchFamily="34" charset="0"/>
                <a:cs typeface="Arial" panose="020B0604020202020204" pitchFamily="34" charset="0"/>
              </a:rPr>
            </a:br>
            <a:r>
              <a:rPr lang="vi-VN" sz="2800" dirty="0">
                <a:effectLst/>
                <a:latin typeface="Times New Roman" panose="02020603050405020304" pitchFamily="18" charset="0"/>
                <a:ea typeface="Aptos" panose="020B0004020202020204" pitchFamily="34" charset="0"/>
                <a:cs typeface="Arial" panose="020B0604020202020204" pitchFamily="34" charset="0"/>
              </a:rPr>
              <a:t>D. </a:t>
            </a:r>
            <a:r>
              <a:rPr lang="vi-VN" sz="2800" dirty="0" err="1">
                <a:effectLst/>
                <a:latin typeface="Times New Roman" panose="02020603050405020304" pitchFamily="18" charset="0"/>
                <a:ea typeface="Aptos" panose="020B0004020202020204" pitchFamily="34" charset="0"/>
                <a:cs typeface="Arial" panose="020B0604020202020204" pitchFamily="34" charset="0"/>
              </a:rPr>
              <a:t>Fossil</a:t>
            </a:r>
            <a:r>
              <a:rPr lang="vi-VN" sz="2800" dirty="0">
                <a:effectLst/>
                <a:latin typeface="Times New Roman" panose="02020603050405020304" pitchFamily="18" charset="0"/>
                <a:ea typeface="Aptos" panose="020B0004020202020204" pitchFamily="34" charset="0"/>
                <a:cs typeface="Arial" panose="020B0604020202020204" pitchFamily="34" charset="0"/>
              </a:rPr>
              <a:t> </a:t>
            </a:r>
            <a:r>
              <a:rPr lang="vi-VN" sz="2800" dirty="0" err="1">
                <a:effectLst/>
                <a:latin typeface="Times New Roman" panose="02020603050405020304" pitchFamily="18" charset="0"/>
                <a:ea typeface="Aptos" panose="020B0004020202020204" pitchFamily="34" charset="0"/>
                <a:cs typeface="Arial" panose="020B0604020202020204" pitchFamily="34" charset="0"/>
              </a:rPr>
              <a:t>fuels</a:t>
            </a:r>
            <a:endParaRPr lang="vi-VN" sz="28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64681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C0589-DA96-28AB-8790-2C0F23FC8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470F48-410C-0C86-99E7-EC10A09594B0}"/>
              </a:ext>
            </a:extLst>
          </p:cNvPr>
          <p:cNvSpPr>
            <a:spLocks noGrp="1"/>
          </p:cNvSpPr>
          <p:nvPr>
            <p:ph type="title"/>
          </p:nvPr>
        </p:nvSpPr>
        <p:spPr>
          <a:xfrm>
            <a:off x="211969" y="504825"/>
            <a:ext cx="9307587" cy="1320800"/>
          </a:xfrm>
        </p:spPr>
        <p:txBody>
          <a:bodyPr vert="horz" lIns="91440" tIns="45720" rIns="91440" bIns="45720" rtlCol="0" anchor="t">
            <a:normAutofit/>
          </a:bodyPr>
          <a:lstStyle/>
          <a:p>
            <a:r>
              <a:rPr lang="vi-VN" sz="4000" b="1" u="sng" dirty="0">
                <a:solidFill>
                  <a:srgbClr val="002060"/>
                </a:solidFill>
                <a:latin typeface="Times New Roman" panose="02020603050405020304" pitchFamily="18" charset="0"/>
                <a:cs typeface="Times New Roman" panose="02020603050405020304" pitchFamily="18" charset="0"/>
              </a:rPr>
              <a:t>Kỹ thuật xây dựng </a:t>
            </a:r>
            <a:r>
              <a:rPr lang="vi-VN" sz="4000" b="1" u="sng" dirty="0" err="1">
                <a:solidFill>
                  <a:srgbClr val="002060"/>
                </a:solidFill>
                <a:latin typeface="Times New Roman" panose="02020603050405020304" pitchFamily="18" charset="0"/>
                <a:cs typeface="Times New Roman" panose="02020603050405020304" pitchFamily="18" charset="0"/>
              </a:rPr>
              <a:t>Options</a:t>
            </a:r>
            <a:r>
              <a:rPr lang="vi-VN" sz="4000" b="1" u="sng" dirty="0">
                <a:solidFill>
                  <a:srgbClr val="002060"/>
                </a:solidFill>
                <a:latin typeface="Times New Roman" panose="02020603050405020304" pitchFamily="18" charset="0"/>
                <a:cs typeface="Times New Roman" panose="02020603050405020304" pitchFamily="18" charset="0"/>
              </a:rPr>
              <a:t> &amp; </a:t>
            </a:r>
            <a:r>
              <a:rPr lang="vi-VN" sz="4000" b="1" u="sng" dirty="0" err="1">
                <a:solidFill>
                  <a:srgbClr val="002060"/>
                </a:solidFill>
                <a:latin typeface="Times New Roman" panose="02020603050405020304" pitchFamily="18" charset="0"/>
                <a:cs typeface="Times New Roman" panose="02020603050405020304" pitchFamily="18" charset="0"/>
              </a:rPr>
              <a:t>Distractors</a:t>
            </a:r>
            <a:endParaRPr lang="vi-VN" sz="4000" b="1" u="sng" dirty="0">
              <a:solidFill>
                <a:srgbClr val="00206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EC5B0968-836D-7EAC-DC78-264610DB438E}"/>
              </a:ext>
            </a:extLst>
          </p:cNvPr>
          <p:cNvSpPr>
            <a:spLocks noGrp="1"/>
          </p:cNvSpPr>
          <p:nvPr>
            <p:ph idx="1"/>
          </p:nvPr>
        </p:nvSpPr>
        <p:spPr>
          <a:xfrm>
            <a:off x="211969" y="1615730"/>
            <a:ext cx="10515600" cy="1116358"/>
          </a:xfrm>
        </p:spPr>
        <p:txBody>
          <a:bodyPr vert="horz" lIns="91440" tIns="45720" rIns="91440" bIns="45720" rtlCol="0">
            <a:normAutofit/>
          </a:bodyPr>
          <a:lstStyle/>
          <a:p>
            <a:r>
              <a:rPr lang="vi-VN" sz="3200" b="1" dirty="0">
                <a:solidFill>
                  <a:srgbClr val="FF0000"/>
                </a:solidFill>
                <a:latin typeface="Times New Roman" panose="02020603050405020304" pitchFamily="18" charset="0"/>
                <a:cs typeface="Times New Roman" panose="02020603050405020304" pitchFamily="18" charset="0"/>
              </a:rPr>
              <a:t>Nguyên tắc 2: Lựa chọn phải đúng ngữ pháp</a:t>
            </a:r>
          </a:p>
        </p:txBody>
      </p:sp>
      <p:sp>
        <p:nvSpPr>
          <p:cNvPr id="13" name="TextBox 12">
            <a:extLst>
              <a:ext uri="{FF2B5EF4-FFF2-40B4-BE49-F238E27FC236}">
                <a16:creationId xmlns:a16="http://schemas.microsoft.com/office/drawing/2014/main" id="{D06A8E32-423C-E5A8-1154-494D3FA5CEF0}"/>
              </a:ext>
            </a:extLst>
          </p:cNvPr>
          <p:cNvSpPr txBox="1"/>
          <p:nvPr/>
        </p:nvSpPr>
        <p:spPr>
          <a:xfrm>
            <a:off x="332694" y="2481267"/>
            <a:ext cx="9186861" cy="954107"/>
          </a:xfrm>
          <a:prstGeom prst="rect">
            <a:avLst/>
          </a:prstGeom>
          <a:noFill/>
        </p:spPr>
        <p:txBody>
          <a:bodyPr wrap="square">
            <a:spAutoFit/>
          </a:bodyPr>
          <a:lstStyle/>
          <a:p>
            <a:pPr marL="228600">
              <a:buNone/>
            </a:pPr>
            <a:r>
              <a:rPr lang="vi-VN" sz="2800" b="1" i="1" dirty="0">
                <a:effectLst/>
                <a:latin typeface="Times New Roman" panose="02020603050405020304" pitchFamily="18" charset="0"/>
                <a:ea typeface="Times New Roman" panose="02020603050405020304" pitchFamily="18" charset="0"/>
              </a:rPr>
              <a:t>He ___ to </a:t>
            </a:r>
            <a:r>
              <a:rPr lang="vi-VN" sz="2800" b="1" i="1" dirty="0" err="1">
                <a:effectLst/>
                <a:latin typeface="Times New Roman" panose="02020603050405020304" pitchFamily="18" charset="0"/>
                <a:ea typeface="Times New Roman" panose="02020603050405020304" pitchFamily="18" charset="0"/>
              </a:rPr>
              <a:t>school</a:t>
            </a:r>
            <a:r>
              <a:rPr lang="vi-VN" sz="2800" b="1" i="1" dirty="0">
                <a:effectLst/>
                <a:latin typeface="Times New Roman" panose="02020603050405020304" pitchFamily="18" charset="0"/>
                <a:ea typeface="Times New Roman" panose="02020603050405020304" pitchFamily="18" charset="0"/>
              </a:rPr>
              <a:t> </a:t>
            </a:r>
            <a:r>
              <a:rPr lang="vi-VN" sz="2800" b="1" i="1" dirty="0" err="1">
                <a:effectLst/>
                <a:latin typeface="Times New Roman" panose="02020603050405020304" pitchFamily="18" charset="0"/>
                <a:ea typeface="Times New Roman" panose="02020603050405020304" pitchFamily="18" charset="0"/>
              </a:rPr>
              <a:t>every</a:t>
            </a:r>
            <a:r>
              <a:rPr lang="vi-VN" sz="2800" b="1" i="1" dirty="0">
                <a:effectLst/>
                <a:latin typeface="Times New Roman" panose="02020603050405020304" pitchFamily="18" charset="0"/>
                <a:ea typeface="Times New Roman" panose="02020603050405020304" pitchFamily="18" charset="0"/>
              </a:rPr>
              <a:t> day.</a:t>
            </a:r>
            <a:br>
              <a:rPr lang="vi-VN" sz="2800" b="1" dirty="0">
                <a:effectLst/>
                <a:latin typeface="Times New Roman" panose="02020603050405020304" pitchFamily="18" charset="0"/>
                <a:ea typeface="Times New Roman" panose="02020603050405020304" pitchFamily="18" charset="0"/>
              </a:rPr>
            </a:br>
            <a:r>
              <a:rPr lang="vi-VN" sz="2800" dirty="0">
                <a:effectLst/>
                <a:latin typeface="Times New Roman" panose="02020603050405020304" pitchFamily="18" charset="0"/>
                <a:ea typeface="Times New Roman" panose="02020603050405020304" pitchFamily="18" charset="0"/>
              </a:rPr>
              <a:t>A. </a:t>
            </a:r>
            <a:r>
              <a:rPr lang="en-US" sz="2800" dirty="0">
                <a:latin typeface="Times New Roman" panose="02020603050405020304" pitchFamily="18" charset="0"/>
                <a:ea typeface="Times New Roman" panose="02020603050405020304" pitchFamily="18" charset="0"/>
              </a:rPr>
              <a:t>is </a:t>
            </a:r>
            <a:r>
              <a:rPr lang="vi-VN" sz="2800" dirty="0">
                <a:effectLst/>
                <a:latin typeface="Times New Roman" panose="02020603050405020304" pitchFamily="18" charset="0"/>
                <a:ea typeface="Times New Roman" panose="02020603050405020304" pitchFamily="18" charset="0"/>
              </a:rPr>
              <a:t>go </a:t>
            </a: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B. </a:t>
            </a:r>
            <a:r>
              <a:rPr lang="vi-VN" sz="2800" dirty="0" err="1">
                <a:effectLst/>
                <a:latin typeface="Times New Roman" panose="02020603050405020304" pitchFamily="18" charset="0"/>
                <a:ea typeface="Times New Roman" panose="02020603050405020304" pitchFamily="18" charset="0"/>
              </a:rPr>
              <a:t>goes</a:t>
            </a:r>
            <a:r>
              <a:rPr lang="vi-VN" sz="2800"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 </a:t>
            </a:r>
            <a:r>
              <a:rPr lang="vi-VN" sz="2800" dirty="0" err="1">
                <a:effectLst/>
                <a:latin typeface="Times New Roman" panose="02020603050405020304" pitchFamily="18" charset="0"/>
                <a:ea typeface="Times New Roman" panose="02020603050405020304" pitchFamily="18" charset="0"/>
              </a:rPr>
              <a:t>going</a:t>
            </a:r>
            <a:r>
              <a:rPr lang="vi-VN" sz="2800"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D. </a:t>
            </a:r>
            <a:r>
              <a:rPr lang="vi-VN" sz="2800" dirty="0" err="1">
                <a:effectLst/>
                <a:latin typeface="Times New Roman" panose="02020603050405020304" pitchFamily="18" charset="0"/>
                <a:ea typeface="Times New Roman" panose="02020603050405020304" pitchFamily="18" charset="0"/>
              </a:rPr>
              <a:t>will</a:t>
            </a:r>
            <a:r>
              <a:rPr lang="en-US" sz="2800" dirty="0">
                <a:effectLst/>
                <a:latin typeface="Times New Roman" panose="02020603050405020304" pitchFamily="18" charset="0"/>
                <a:ea typeface="Times New Roman" panose="02020603050405020304" pitchFamily="18" charset="0"/>
              </a:rPr>
              <a:t> go	</a:t>
            </a:r>
            <a:endParaRPr lang="vi-VN" sz="28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7487D65F-0CD3-E493-9440-6FC292863CDE}"/>
              </a:ext>
            </a:extLst>
          </p:cNvPr>
          <p:cNvSpPr txBox="1"/>
          <p:nvPr/>
        </p:nvSpPr>
        <p:spPr>
          <a:xfrm>
            <a:off x="332693" y="3624267"/>
            <a:ext cx="8484735" cy="954107"/>
          </a:xfrm>
          <a:prstGeom prst="rect">
            <a:avLst/>
          </a:prstGeom>
          <a:noFill/>
        </p:spPr>
        <p:txBody>
          <a:bodyPr wrap="square">
            <a:spAutoFit/>
          </a:bodyPr>
          <a:lstStyle/>
          <a:p>
            <a:pPr marL="228600">
              <a:buNone/>
            </a:pPr>
            <a:r>
              <a:rPr lang="en-US" sz="2800" dirty="0">
                <a:effectLst/>
                <a:highlight>
                  <a:srgbClr val="FFFF00"/>
                </a:highlight>
                <a:latin typeface="Times New Roman" panose="02020603050405020304" pitchFamily="18" charset="0"/>
                <a:ea typeface="Times New Roman" panose="02020603050405020304" pitchFamily="18" charset="0"/>
                <a:sym typeface="Wingdings" panose="05000000000000000000" pitchFamily="2" charset="2"/>
              </a:rPr>
              <a:t> </a:t>
            </a:r>
            <a:r>
              <a:rPr lang="vi-VN" sz="2800" dirty="0">
                <a:effectLst/>
                <a:highlight>
                  <a:srgbClr val="FFFF00"/>
                </a:highlight>
                <a:latin typeface="Times New Roman" panose="02020603050405020304" pitchFamily="18" charset="0"/>
                <a:ea typeface="Times New Roman" panose="02020603050405020304" pitchFamily="18" charset="0"/>
              </a:rPr>
              <a:t>A/C sai ngữ pháp → dễ loại hình thức, không đo đúng năng lực mục tiêu.</a:t>
            </a:r>
          </a:p>
        </p:txBody>
      </p:sp>
      <p:sp>
        <p:nvSpPr>
          <p:cNvPr id="18" name="TextBox 17">
            <a:extLst>
              <a:ext uri="{FF2B5EF4-FFF2-40B4-BE49-F238E27FC236}">
                <a16:creationId xmlns:a16="http://schemas.microsoft.com/office/drawing/2014/main" id="{1790DC62-F21A-7DDC-E57E-4D1285C4DB9A}"/>
              </a:ext>
            </a:extLst>
          </p:cNvPr>
          <p:cNvSpPr txBox="1"/>
          <p:nvPr/>
        </p:nvSpPr>
        <p:spPr>
          <a:xfrm>
            <a:off x="332694" y="4791084"/>
            <a:ext cx="9186861" cy="954107"/>
          </a:xfrm>
          <a:prstGeom prst="rect">
            <a:avLst/>
          </a:prstGeom>
          <a:noFill/>
        </p:spPr>
        <p:txBody>
          <a:bodyPr wrap="square">
            <a:spAutoFit/>
          </a:bodyPr>
          <a:lstStyle/>
          <a:p>
            <a:pPr marL="228600">
              <a:buNone/>
            </a:pPr>
            <a:r>
              <a:rPr lang="vi-VN" sz="2800" b="1" i="1" dirty="0">
                <a:effectLst/>
                <a:latin typeface="Times New Roman" panose="02020603050405020304" pitchFamily="18" charset="0"/>
                <a:ea typeface="Times New Roman" panose="02020603050405020304" pitchFamily="18" charset="0"/>
              </a:rPr>
              <a:t>He ___ to </a:t>
            </a:r>
            <a:r>
              <a:rPr lang="vi-VN" sz="2800" b="1" i="1" dirty="0" err="1">
                <a:effectLst/>
                <a:latin typeface="Times New Roman" panose="02020603050405020304" pitchFamily="18" charset="0"/>
                <a:ea typeface="Times New Roman" panose="02020603050405020304" pitchFamily="18" charset="0"/>
              </a:rPr>
              <a:t>school</a:t>
            </a:r>
            <a:r>
              <a:rPr lang="vi-VN" sz="2800" b="1" i="1" dirty="0">
                <a:effectLst/>
                <a:latin typeface="Times New Roman" panose="02020603050405020304" pitchFamily="18" charset="0"/>
                <a:ea typeface="Times New Roman" panose="02020603050405020304" pitchFamily="18" charset="0"/>
              </a:rPr>
              <a:t> </a:t>
            </a:r>
            <a:r>
              <a:rPr lang="vi-VN" sz="2800" b="1" i="1" dirty="0" err="1">
                <a:effectLst/>
                <a:latin typeface="Times New Roman" panose="02020603050405020304" pitchFamily="18" charset="0"/>
                <a:ea typeface="Times New Roman" panose="02020603050405020304" pitchFamily="18" charset="0"/>
              </a:rPr>
              <a:t>every</a:t>
            </a:r>
            <a:r>
              <a:rPr lang="vi-VN" sz="2800" b="1" i="1" dirty="0">
                <a:effectLst/>
                <a:latin typeface="Times New Roman" panose="02020603050405020304" pitchFamily="18" charset="0"/>
                <a:ea typeface="Times New Roman" panose="02020603050405020304" pitchFamily="18" charset="0"/>
              </a:rPr>
              <a:t> day.</a:t>
            </a:r>
            <a:br>
              <a:rPr lang="vi-VN" sz="2800" b="1" dirty="0">
                <a:effectLst/>
                <a:latin typeface="Times New Roman" panose="02020603050405020304" pitchFamily="18" charset="0"/>
                <a:ea typeface="Times New Roman" panose="02020603050405020304" pitchFamily="18" charset="0"/>
              </a:rPr>
            </a:br>
            <a:r>
              <a:rPr lang="vi-VN" sz="2800" dirty="0">
                <a:effectLst/>
                <a:latin typeface="Times New Roman" panose="02020603050405020304" pitchFamily="18" charset="0"/>
                <a:ea typeface="Times New Roman" panose="02020603050405020304" pitchFamily="18" charset="0"/>
              </a:rPr>
              <a:t>A. go </a:t>
            </a: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B. </a:t>
            </a:r>
            <a:r>
              <a:rPr lang="vi-VN" sz="2800" dirty="0" err="1">
                <a:effectLst/>
                <a:latin typeface="Times New Roman" panose="02020603050405020304" pitchFamily="18" charset="0"/>
                <a:ea typeface="Times New Roman" panose="02020603050405020304" pitchFamily="18" charset="0"/>
              </a:rPr>
              <a:t>goes</a:t>
            </a:r>
            <a:r>
              <a:rPr lang="vi-VN" sz="2800"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 </a:t>
            </a:r>
            <a:r>
              <a:rPr lang="en-US" sz="2800" dirty="0">
                <a:effectLst/>
                <a:latin typeface="Times New Roman" panose="02020603050405020304" pitchFamily="18" charset="0"/>
                <a:ea typeface="Times New Roman" panose="02020603050405020304" pitchFamily="18" charset="0"/>
              </a:rPr>
              <a:t>is </a:t>
            </a:r>
            <a:r>
              <a:rPr lang="vi-VN" sz="2800" dirty="0" err="1">
                <a:effectLst/>
                <a:latin typeface="Times New Roman" panose="02020603050405020304" pitchFamily="18" charset="0"/>
                <a:ea typeface="Times New Roman" panose="02020603050405020304" pitchFamily="18" charset="0"/>
              </a:rPr>
              <a:t>going</a:t>
            </a:r>
            <a:r>
              <a:rPr lang="vi-VN" sz="2800"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D. </a:t>
            </a:r>
            <a:r>
              <a:rPr lang="vi-VN" sz="2800" dirty="0" err="1">
                <a:effectLst/>
                <a:latin typeface="Times New Roman" panose="02020603050405020304" pitchFamily="18" charset="0"/>
                <a:ea typeface="Times New Roman" panose="02020603050405020304" pitchFamily="18" charset="0"/>
              </a:rPr>
              <a:t>will</a:t>
            </a:r>
            <a:r>
              <a:rPr lang="en-US" sz="2800" dirty="0">
                <a:effectLst/>
                <a:latin typeface="Times New Roman" panose="02020603050405020304" pitchFamily="18" charset="0"/>
                <a:ea typeface="Times New Roman" panose="02020603050405020304" pitchFamily="18" charset="0"/>
              </a:rPr>
              <a:t> go	</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575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5"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6A42B-D3DA-CB0C-E57D-145CA30E75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D9CED2-DD9C-FB05-67A5-F3881EA38CA3}"/>
              </a:ext>
            </a:extLst>
          </p:cNvPr>
          <p:cNvSpPr>
            <a:spLocks noGrp="1"/>
          </p:cNvSpPr>
          <p:nvPr>
            <p:ph type="title"/>
          </p:nvPr>
        </p:nvSpPr>
        <p:spPr>
          <a:xfrm>
            <a:off x="252791" y="504825"/>
            <a:ext cx="9528023" cy="1320800"/>
          </a:xfrm>
        </p:spPr>
        <p:txBody>
          <a:bodyPr vert="horz" lIns="91440" tIns="45720" rIns="91440" bIns="45720" rtlCol="0" anchor="t">
            <a:normAutofit/>
          </a:bodyPr>
          <a:lstStyle/>
          <a:p>
            <a:r>
              <a:rPr lang="vi-VN" sz="4000" b="1" u="sng" dirty="0">
                <a:solidFill>
                  <a:srgbClr val="002060"/>
                </a:solidFill>
                <a:latin typeface="Times New Roman" panose="02020603050405020304" pitchFamily="18" charset="0"/>
                <a:cs typeface="Times New Roman" panose="02020603050405020304" pitchFamily="18" charset="0"/>
              </a:rPr>
              <a:t>Kỹ thuật xây dựng </a:t>
            </a:r>
            <a:r>
              <a:rPr lang="vi-VN" sz="4000" b="1" u="sng" dirty="0" err="1">
                <a:solidFill>
                  <a:srgbClr val="002060"/>
                </a:solidFill>
                <a:latin typeface="Times New Roman" panose="02020603050405020304" pitchFamily="18" charset="0"/>
                <a:cs typeface="Times New Roman" panose="02020603050405020304" pitchFamily="18" charset="0"/>
              </a:rPr>
              <a:t>Options</a:t>
            </a:r>
            <a:r>
              <a:rPr lang="vi-VN" sz="4000" b="1" u="sng" dirty="0">
                <a:solidFill>
                  <a:srgbClr val="002060"/>
                </a:solidFill>
                <a:latin typeface="Times New Roman" panose="02020603050405020304" pitchFamily="18" charset="0"/>
                <a:cs typeface="Times New Roman" panose="02020603050405020304" pitchFamily="18" charset="0"/>
              </a:rPr>
              <a:t> &amp; </a:t>
            </a:r>
            <a:r>
              <a:rPr lang="vi-VN" sz="4000" b="1" u="sng" dirty="0" err="1">
                <a:solidFill>
                  <a:srgbClr val="002060"/>
                </a:solidFill>
                <a:latin typeface="Times New Roman" panose="02020603050405020304" pitchFamily="18" charset="0"/>
                <a:cs typeface="Times New Roman" panose="02020603050405020304" pitchFamily="18" charset="0"/>
              </a:rPr>
              <a:t>Distractors</a:t>
            </a:r>
            <a:endParaRPr lang="vi-VN" sz="4000" b="1" u="sng" dirty="0">
              <a:solidFill>
                <a:srgbClr val="002060"/>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87DBBC28-2F1E-1537-0DE6-63CAEA92E5E5}"/>
              </a:ext>
            </a:extLst>
          </p:cNvPr>
          <p:cNvSpPr>
            <a:spLocks noGrp="1"/>
          </p:cNvSpPr>
          <p:nvPr>
            <p:ph idx="1"/>
          </p:nvPr>
        </p:nvSpPr>
        <p:spPr>
          <a:xfrm>
            <a:off x="340178" y="1572848"/>
            <a:ext cx="10515600" cy="857940"/>
          </a:xfrm>
        </p:spPr>
        <p:txBody>
          <a:bodyPr vert="horz" lIns="91440" tIns="45720" rIns="91440" bIns="45720" rtlCol="0">
            <a:normAutofit/>
          </a:bodyPr>
          <a:lstStyle/>
          <a:p>
            <a:r>
              <a:rPr lang="vi-VN" sz="3200" b="1" dirty="0">
                <a:solidFill>
                  <a:srgbClr val="FF0000"/>
                </a:solidFill>
                <a:latin typeface="Times New Roman" panose="02020603050405020304" pitchFamily="18" charset="0"/>
                <a:cs typeface="Times New Roman" panose="02020603050405020304" pitchFamily="18" charset="0"/>
              </a:rPr>
              <a:t>Nguyên tắc 3: Các lựa chọn cùng độ khó</a:t>
            </a:r>
          </a:p>
        </p:txBody>
      </p:sp>
      <p:sp>
        <p:nvSpPr>
          <p:cNvPr id="15" name="TextBox 14">
            <a:extLst>
              <a:ext uri="{FF2B5EF4-FFF2-40B4-BE49-F238E27FC236}">
                <a16:creationId xmlns:a16="http://schemas.microsoft.com/office/drawing/2014/main" id="{6C6E92EA-79EA-59CB-4478-62DFE8D41A1F}"/>
              </a:ext>
            </a:extLst>
          </p:cNvPr>
          <p:cNvSpPr txBox="1"/>
          <p:nvPr/>
        </p:nvSpPr>
        <p:spPr>
          <a:xfrm>
            <a:off x="334584" y="2309671"/>
            <a:ext cx="9364436" cy="2378280"/>
          </a:xfrm>
          <a:prstGeom prst="rect">
            <a:avLst/>
          </a:prstGeom>
          <a:noFill/>
        </p:spPr>
        <p:txBody>
          <a:bodyPr wrap="square">
            <a:spAutoFit/>
          </a:bodyPr>
          <a:lstStyle/>
          <a:p>
            <a:pPr marL="457200">
              <a:lnSpc>
                <a:spcPct val="107000"/>
              </a:lnSpc>
              <a:spcAft>
                <a:spcPts val="800"/>
              </a:spcAft>
              <a:buNone/>
            </a:pPr>
            <a:r>
              <a:rPr lang="vi-VN" sz="2800" i="1" dirty="0" err="1">
                <a:effectLst/>
                <a:latin typeface="Times New Roman" panose="02020603050405020304" pitchFamily="18" charset="0"/>
                <a:ea typeface="Aptos" panose="020B0004020202020204" pitchFamily="34" charset="0"/>
                <a:cs typeface="Arial" panose="020B0604020202020204" pitchFamily="34" charset="0"/>
              </a:rPr>
              <a:t>Peter</a:t>
            </a:r>
            <a:r>
              <a:rPr lang="vi-VN" sz="2800" i="1" dirty="0">
                <a:effectLst/>
                <a:latin typeface="Times New Roman" panose="02020603050405020304" pitchFamily="18" charset="0"/>
                <a:ea typeface="Aptos" panose="020B0004020202020204" pitchFamily="34" charset="0"/>
                <a:cs typeface="Arial" panose="020B0604020202020204" pitchFamily="34" charset="0"/>
              </a:rPr>
              <a:t> </a:t>
            </a:r>
            <a:r>
              <a:rPr lang="vi-VN" sz="2800" i="1" dirty="0" err="1">
                <a:effectLst/>
                <a:latin typeface="Times New Roman" panose="02020603050405020304" pitchFamily="18" charset="0"/>
                <a:ea typeface="Aptos" panose="020B0004020202020204" pitchFamily="34" charset="0"/>
                <a:cs typeface="Arial" panose="020B0604020202020204" pitchFamily="34" charset="0"/>
              </a:rPr>
              <a:t>is</a:t>
            </a:r>
            <a:r>
              <a:rPr lang="vi-VN" sz="2800" i="1" dirty="0">
                <a:effectLst/>
                <a:latin typeface="Times New Roman" panose="02020603050405020304" pitchFamily="18" charset="0"/>
                <a:ea typeface="Aptos" panose="020B0004020202020204" pitchFamily="34" charset="0"/>
                <a:cs typeface="Arial" panose="020B0604020202020204" pitchFamily="34" charset="0"/>
              </a:rPr>
              <a:t> </a:t>
            </a:r>
            <a:r>
              <a:rPr lang="vi-VN" sz="2800" i="1" dirty="0" err="1">
                <a:effectLst/>
                <a:latin typeface="Times New Roman" panose="02020603050405020304" pitchFamily="18" charset="0"/>
                <a:ea typeface="Aptos" panose="020B0004020202020204" pitchFamily="34" charset="0"/>
                <a:cs typeface="Arial" panose="020B0604020202020204" pitchFamily="34" charset="0"/>
              </a:rPr>
              <a:t>very</a:t>
            </a:r>
            <a:r>
              <a:rPr lang="vi-VN" sz="2800" i="1" dirty="0">
                <a:effectLst/>
                <a:latin typeface="Times New Roman" panose="02020603050405020304" pitchFamily="18" charset="0"/>
                <a:ea typeface="Aptos" panose="020B0004020202020204" pitchFamily="34" charset="0"/>
                <a:cs typeface="Arial" panose="020B0604020202020204" pitchFamily="34" charset="0"/>
              </a:rPr>
              <a:t> _______. He </a:t>
            </a:r>
            <a:r>
              <a:rPr lang="vi-VN" sz="2800" i="1" dirty="0" err="1">
                <a:effectLst/>
                <a:latin typeface="Times New Roman" panose="02020603050405020304" pitchFamily="18" charset="0"/>
                <a:ea typeface="Aptos" panose="020B0004020202020204" pitchFamily="34" charset="0"/>
                <a:cs typeface="Arial" panose="020B0604020202020204" pitchFamily="34" charset="0"/>
              </a:rPr>
              <a:t>goes</a:t>
            </a:r>
            <a:r>
              <a:rPr lang="vi-VN" sz="2800" i="1" dirty="0">
                <a:effectLst/>
                <a:latin typeface="Times New Roman" panose="02020603050405020304" pitchFamily="18" charset="0"/>
                <a:ea typeface="Aptos" panose="020B0004020202020204" pitchFamily="34" charset="0"/>
                <a:cs typeface="Arial" panose="020B0604020202020204" pitchFamily="34" charset="0"/>
              </a:rPr>
              <a:t> to the </a:t>
            </a:r>
            <a:r>
              <a:rPr lang="vi-VN" sz="2800" i="1" dirty="0" err="1">
                <a:effectLst/>
                <a:latin typeface="Times New Roman" panose="02020603050405020304" pitchFamily="18" charset="0"/>
                <a:ea typeface="Aptos" panose="020B0004020202020204" pitchFamily="34" charset="0"/>
                <a:cs typeface="Arial" panose="020B0604020202020204" pitchFamily="34" charset="0"/>
              </a:rPr>
              <a:t>gym</a:t>
            </a:r>
            <a:r>
              <a:rPr lang="vi-VN" sz="2800" i="1" dirty="0">
                <a:effectLst/>
                <a:latin typeface="Times New Roman" panose="02020603050405020304" pitchFamily="18" charset="0"/>
                <a:ea typeface="Aptos" panose="020B0004020202020204" pitchFamily="34" charset="0"/>
                <a:cs typeface="Arial" panose="020B0604020202020204" pitchFamily="34" charset="0"/>
              </a:rPr>
              <a:t> </a:t>
            </a:r>
            <a:r>
              <a:rPr lang="vi-VN" sz="2800" i="1" dirty="0" err="1">
                <a:effectLst/>
                <a:latin typeface="Times New Roman" panose="02020603050405020304" pitchFamily="18" charset="0"/>
                <a:ea typeface="Aptos" panose="020B0004020202020204" pitchFamily="34" charset="0"/>
                <a:cs typeface="Arial" panose="020B0604020202020204" pitchFamily="34" charset="0"/>
              </a:rPr>
              <a:t>every</a:t>
            </a:r>
            <a:r>
              <a:rPr lang="vi-VN" sz="2800" i="1" dirty="0">
                <a:effectLst/>
                <a:latin typeface="Times New Roman" panose="02020603050405020304" pitchFamily="18" charset="0"/>
                <a:ea typeface="Aptos" panose="020B0004020202020204" pitchFamily="34" charset="0"/>
                <a:cs typeface="Arial" panose="020B0604020202020204" pitchFamily="34" charset="0"/>
              </a:rPr>
              <a:t> day </a:t>
            </a:r>
            <a:r>
              <a:rPr lang="vi-VN" sz="2800" i="1" dirty="0" err="1">
                <a:effectLst/>
                <a:latin typeface="Times New Roman" panose="02020603050405020304" pitchFamily="18" charset="0"/>
                <a:ea typeface="Aptos" panose="020B0004020202020204" pitchFamily="34" charset="0"/>
                <a:cs typeface="Arial" panose="020B0604020202020204" pitchFamily="34" charset="0"/>
              </a:rPr>
              <a:t>and</a:t>
            </a:r>
            <a:r>
              <a:rPr lang="vi-VN" sz="2800" i="1" dirty="0">
                <a:effectLst/>
                <a:latin typeface="Times New Roman" panose="02020603050405020304" pitchFamily="18" charset="0"/>
                <a:ea typeface="Aptos" panose="020B0004020202020204" pitchFamily="34" charset="0"/>
                <a:cs typeface="Arial" panose="020B0604020202020204" pitchFamily="34" charset="0"/>
              </a:rPr>
              <a:t> </a:t>
            </a:r>
            <a:r>
              <a:rPr lang="vi-VN" sz="2800" i="1" dirty="0" err="1">
                <a:effectLst/>
                <a:latin typeface="Times New Roman" panose="02020603050405020304" pitchFamily="18" charset="0"/>
                <a:ea typeface="Aptos" panose="020B0004020202020204" pitchFamily="34" charset="0"/>
                <a:cs typeface="Arial" panose="020B0604020202020204" pitchFamily="34" charset="0"/>
              </a:rPr>
              <a:t>plays</a:t>
            </a:r>
            <a:r>
              <a:rPr lang="vi-VN" sz="2800" i="1" dirty="0">
                <a:effectLst/>
                <a:latin typeface="Times New Roman" panose="02020603050405020304" pitchFamily="18" charset="0"/>
                <a:ea typeface="Aptos" panose="020B0004020202020204" pitchFamily="34" charset="0"/>
                <a:cs typeface="Arial" panose="020B0604020202020204" pitchFamily="34" charset="0"/>
              </a:rPr>
              <a:t> </a:t>
            </a:r>
            <a:r>
              <a:rPr lang="vi-VN" sz="2800" i="1" dirty="0" err="1">
                <a:effectLst/>
                <a:latin typeface="Times New Roman" panose="02020603050405020304" pitchFamily="18" charset="0"/>
                <a:ea typeface="Aptos" panose="020B0004020202020204" pitchFamily="34" charset="0"/>
                <a:cs typeface="Arial" panose="020B0604020202020204" pitchFamily="34" charset="0"/>
              </a:rPr>
              <a:t>sports</a:t>
            </a:r>
            <a:r>
              <a:rPr lang="vi-VN" sz="2800" i="1" dirty="0">
                <a:effectLst/>
                <a:latin typeface="Times New Roman" panose="02020603050405020304" pitchFamily="18" charset="0"/>
                <a:ea typeface="Aptos" panose="020B0004020202020204" pitchFamily="34" charset="0"/>
                <a:cs typeface="Arial" panose="020B0604020202020204" pitchFamily="34" charset="0"/>
              </a:rPr>
              <a:t> </a:t>
            </a:r>
            <a:r>
              <a:rPr lang="vi-VN" sz="2800" i="1" dirty="0" err="1">
                <a:effectLst/>
                <a:latin typeface="Times New Roman" panose="02020603050405020304" pitchFamily="18" charset="0"/>
                <a:ea typeface="Aptos" panose="020B0004020202020204" pitchFamily="34" charset="0"/>
                <a:cs typeface="Arial" panose="020B0604020202020204" pitchFamily="34" charset="0"/>
              </a:rPr>
              <a:t>at</a:t>
            </a:r>
            <a:r>
              <a:rPr lang="vi-VN" sz="2800" i="1" dirty="0">
                <a:effectLst/>
                <a:latin typeface="Times New Roman" panose="02020603050405020304" pitchFamily="18" charset="0"/>
                <a:ea typeface="Aptos" panose="020B0004020202020204" pitchFamily="34" charset="0"/>
                <a:cs typeface="Arial" panose="020B0604020202020204" pitchFamily="34" charset="0"/>
              </a:rPr>
              <a:t> </a:t>
            </a:r>
            <a:r>
              <a:rPr lang="vi-VN" sz="2800" i="1" dirty="0" err="1">
                <a:effectLst/>
                <a:latin typeface="Times New Roman" panose="02020603050405020304" pitchFamily="18" charset="0"/>
                <a:ea typeface="Aptos" panose="020B0004020202020204" pitchFamily="34" charset="0"/>
                <a:cs typeface="Arial" panose="020B0604020202020204" pitchFamily="34" charset="0"/>
              </a:rPr>
              <a:t>weekends</a:t>
            </a:r>
            <a:r>
              <a:rPr lang="vi-VN" sz="2800" i="1" dirty="0">
                <a:effectLst/>
                <a:latin typeface="Times New Roman" panose="02020603050405020304" pitchFamily="18" charset="0"/>
                <a:ea typeface="Aptos" panose="020B0004020202020204" pitchFamily="34" charset="0"/>
                <a:cs typeface="Arial" panose="020B0604020202020204" pitchFamily="34" charset="0"/>
              </a:rPr>
              <a:t>.</a:t>
            </a:r>
            <a:br>
              <a:rPr lang="vi-VN" sz="2800" i="1" dirty="0">
                <a:effectLst/>
                <a:latin typeface="Times New Roman" panose="02020603050405020304" pitchFamily="18" charset="0"/>
                <a:ea typeface="Aptos" panose="020B0004020202020204" pitchFamily="34" charset="0"/>
                <a:cs typeface="Arial" panose="020B0604020202020204" pitchFamily="34" charset="0"/>
              </a:rPr>
            </a:br>
            <a:r>
              <a:rPr lang="vi-VN" sz="2800" dirty="0">
                <a:effectLst/>
                <a:latin typeface="Times New Roman" panose="02020603050405020304" pitchFamily="18" charset="0"/>
                <a:ea typeface="Aptos" panose="020B0004020202020204" pitchFamily="34" charset="0"/>
                <a:cs typeface="Arial" panose="020B0604020202020204" pitchFamily="34" charset="0"/>
              </a:rPr>
              <a:t>A. </a:t>
            </a:r>
            <a:r>
              <a:rPr lang="vi-VN" sz="2800" dirty="0" err="1">
                <a:effectLst/>
                <a:latin typeface="Times New Roman" panose="02020603050405020304" pitchFamily="18" charset="0"/>
                <a:ea typeface="Aptos" panose="020B0004020202020204" pitchFamily="34" charset="0"/>
                <a:cs typeface="Arial" panose="020B0604020202020204" pitchFamily="34" charset="0"/>
              </a:rPr>
              <a:t>kind</a:t>
            </a:r>
            <a:br>
              <a:rPr lang="vi-VN" sz="2800" dirty="0">
                <a:effectLst/>
                <a:latin typeface="Times New Roman" panose="02020603050405020304" pitchFamily="18" charset="0"/>
                <a:ea typeface="Aptos" panose="020B0004020202020204" pitchFamily="34" charset="0"/>
                <a:cs typeface="Arial" panose="020B0604020202020204" pitchFamily="34" charset="0"/>
              </a:rPr>
            </a:br>
            <a:r>
              <a:rPr lang="vi-VN" sz="2800" dirty="0">
                <a:effectLst/>
                <a:latin typeface="Times New Roman" panose="02020603050405020304" pitchFamily="18" charset="0"/>
                <a:ea typeface="Aptos" panose="020B0004020202020204" pitchFamily="34" charset="0"/>
                <a:cs typeface="Arial" panose="020B0604020202020204" pitchFamily="34" charset="0"/>
              </a:rPr>
              <a:t>B. </a:t>
            </a:r>
            <a:r>
              <a:rPr lang="vi-VN" sz="2800" dirty="0" err="1">
                <a:effectLst/>
                <a:latin typeface="Times New Roman" panose="02020603050405020304" pitchFamily="18" charset="0"/>
                <a:ea typeface="Aptos" panose="020B0004020202020204" pitchFamily="34" charset="0"/>
                <a:cs typeface="Arial" panose="020B0604020202020204" pitchFamily="34" charset="0"/>
              </a:rPr>
              <a:t>energetic</a:t>
            </a:r>
            <a:br>
              <a:rPr lang="vi-VN" sz="2800" dirty="0">
                <a:effectLst/>
                <a:latin typeface="Times New Roman" panose="02020603050405020304" pitchFamily="18" charset="0"/>
                <a:ea typeface="Aptos" panose="020B0004020202020204" pitchFamily="34" charset="0"/>
                <a:cs typeface="Arial" panose="020B0604020202020204" pitchFamily="34" charset="0"/>
              </a:rPr>
            </a:br>
            <a:r>
              <a:rPr lang="vi-VN" sz="2800" dirty="0">
                <a:effectLst/>
                <a:latin typeface="Times New Roman" panose="02020603050405020304" pitchFamily="18" charset="0"/>
                <a:ea typeface="Aptos" panose="020B0004020202020204" pitchFamily="34" charset="0"/>
                <a:cs typeface="Arial" panose="020B0604020202020204" pitchFamily="34" charset="0"/>
              </a:rPr>
              <a:t>C. </a:t>
            </a:r>
            <a:r>
              <a:rPr lang="vi-VN" sz="2800" dirty="0" err="1">
                <a:effectLst/>
                <a:latin typeface="Times New Roman" panose="02020603050405020304" pitchFamily="18" charset="0"/>
                <a:ea typeface="Aptos" panose="020B0004020202020204" pitchFamily="34" charset="0"/>
                <a:cs typeface="Arial" panose="020B0604020202020204" pitchFamily="34" charset="0"/>
              </a:rPr>
              <a:t>friendly</a:t>
            </a:r>
            <a:endParaRPr lang="vi-VN" sz="2800" dirty="0">
              <a:effectLst/>
              <a:latin typeface="Aptos" panose="020B0004020202020204" pitchFamily="34" charset="0"/>
              <a:ea typeface="Aptos" panose="020B00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1ECC215-C232-28F3-E420-BAD7D73BADE5}"/>
              </a:ext>
            </a:extLst>
          </p:cNvPr>
          <p:cNvSpPr txBox="1"/>
          <p:nvPr/>
        </p:nvSpPr>
        <p:spPr>
          <a:xfrm>
            <a:off x="2646589" y="3302956"/>
            <a:ext cx="6098720" cy="1384995"/>
          </a:xfrm>
          <a:prstGeom prst="rect">
            <a:avLst/>
          </a:prstGeom>
          <a:noFill/>
        </p:spPr>
        <p:txBody>
          <a:bodyPr wrap="square">
            <a:spAutoFit/>
          </a:bodyPr>
          <a:lstStyle/>
          <a:p>
            <a:br>
              <a:rPr lang="vi-VN" sz="2800" dirty="0">
                <a:effectLst/>
                <a:highlight>
                  <a:srgbClr val="FFFF00"/>
                </a:highlight>
                <a:latin typeface="Times New Roman" panose="02020603050405020304" pitchFamily="18" charset="0"/>
                <a:ea typeface="Aptos" panose="020B0004020202020204" pitchFamily="34" charset="0"/>
              </a:rPr>
            </a:br>
            <a:r>
              <a:rPr lang="en-US" sz="2800" dirty="0">
                <a:effectLst/>
                <a:highlight>
                  <a:srgbClr val="FFFF00"/>
                </a:highlight>
                <a:latin typeface="Times New Roman" panose="02020603050405020304" pitchFamily="18" charset="0"/>
                <a:ea typeface="Aptos" panose="020B0004020202020204" pitchFamily="34" charset="0"/>
                <a:sym typeface="Wingdings" panose="05000000000000000000" pitchFamily="2" charset="2"/>
              </a:rPr>
              <a:t> </a:t>
            </a:r>
            <a:r>
              <a:rPr lang="vi-VN" sz="2800" dirty="0">
                <a:effectLst/>
                <a:highlight>
                  <a:srgbClr val="FFFF00"/>
                </a:highlight>
                <a:latin typeface="Times New Roman" panose="02020603050405020304" pitchFamily="18" charset="0"/>
                <a:ea typeface="Aptos" panose="020B0004020202020204" pitchFamily="34" charset="0"/>
              </a:rPr>
              <a:t>B. </a:t>
            </a:r>
            <a:r>
              <a:rPr lang="vi-VN" sz="2800" dirty="0" err="1">
                <a:effectLst/>
                <a:highlight>
                  <a:srgbClr val="FFFF00"/>
                </a:highlight>
                <a:latin typeface="Times New Roman" panose="02020603050405020304" pitchFamily="18" charset="0"/>
                <a:ea typeface="Aptos" panose="020B0004020202020204" pitchFamily="34" charset="0"/>
              </a:rPr>
              <a:t>active</a:t>
            </a:r>
            <a:br>
              <a:rPr lang="vi-VN" sz="2800" dirty="0">
                <a:effectLst/>
                <a:highlight>
                  <a:srgbClr val="FFFF00"/>
                </a:highlight>
                <a:latin typeface="Times New Roman" panose="02020603050405020304" pitchFamily="18" charset="0"/>
                <a:ea typeface="Aptos" panose="020B0004020202020204" pitchFamily="34" charset="0"/>
              </a:rPr>
            </a:br>
            <a:endParaRPr lang="vi-VN" sz="2800" dirty="0">
              <a:highlight>
                <a:srgbClr val="FFFF00"/>
              </a:highlight>
            </a:endParaRPr>
          </a:p>
        </p:txBody>
      </p:sp>
    </p:spTree>
    <p:extLst>
      <p:ext uri="{BB962C8B-B14F-4D97-AF65-F5344CB8AC3E}">
        <p14:creationId xmlns:p14="http://schemas.microsoft.com/office/powerpoint/2010/main" val="223218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2944E-A29B-8462-0A84-CB7DE68CB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17539-1796-2BFB-02C1-68256E883715}"/>
              </a:ext>
            </a:extLst>
          </p:cNvPr>
          <p:cNvSpPr>
            <a:spLocks noGrp="1"/>
          </p:cNvSpPr>
          <p:nvPr>
            <p:ph type="title"/>
          </p:nvPr>
        </p:nvSpPr>
        <p:spPr>
          <a:xfrm>
            <a:off x="364672" y="593271"/>
            <a:ext cx="9511695" cy="1320800"/>
          </a:xfrm>
        </p:spPr>
        <p:txBody>
          <a:bodyPr vert="horz" lIns="91440" tIns="45720" rIns="91440" bIns="45720" rtlCol="0" anchor="t">
            <a:normAutofit/>
          </a:bodyPr>
          <a:lstStyle/>
          <a:p>
            <a:r>
              <a:rPr lang="vi-VN" sz="4000" b="1" u="sng" dirty="0">
                <a:solidFill>
                  <a:srgbClr val="002060"/>
                </a:solidFill>
                <a:latin typeface="Times New Roman" panose="02020603050405020304" pitchFamily="18" charset="0"/>
                <a:cs typeface="Times New Roman" panose="02020603050405020304" pitchFamily="18" charset="0"/>
              </a:rPr>
              <a:t>Kỹ thuật xây dựng </a:t>
            </a:r>
            <a:r>
              <a:rPr lang="vi-VN" sz="4000" b="1" u="sng" dirty="0" err="1">
                <a:solidFill>
                  <a:srgbClr val="002060"/>
                </a:solidFill>
                <a:latin typeface="Times New Roman" panose="02020603050405020304" pitchFamily="18" charset="0"/>
                <a:cs typeface="Times New Roman" panose="02020603050405020304" pitchFamily="18" charset="0"/>
              </a:rPr>
              <a:t>Options</a:t>
            </a:r>
            <a:r>
              <a:rPr lang="vi-VN" sz="4000" b="1" u="sng" dirty="0">
                <a:solidFill>
                  <a:srgbClr val="002060"/>
                </a:solidFill>
                <a:latin typeface="Times New Roman" panose="02020603050405020304" pitchFamily="18" charset="0"/>
                <a:cs typeface="Times New Roman" panose="02020603050405020304" pitchFamily="18" charset="0"/>
              </a:rPr>
              <a:t> &amp; </a:t>
            </a:r>
            <a:r>
              <a:rPr lang="vi-VN" sz="4000" b="1" u="sng" dirty="0" err="1">
                <a:solidFill>
                  <a:srgbClr val="002060"/>
                </a:solidFill>
                <a:latin typeface="Times New Roman" panose="02020603050405020304" pitchFamily="18" charset="0"/>
                <a:cs typeface="Times New Roman" panose="02020603050405020304" pitchFamily="18" charset="0"/>
              </a:rPr>
              <a:t>Distractors</a:t>
            </a:r>
            <a:endParaRPr lang="vi-VN" sz="4000" b="1" u="sng" dirty="0">
              <a:solidFill>
                <a:srgbClr val="00206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61B5217A-C079-2542-039B-F4FC3446F52E}"/>
              </a:ext>
            </a:extLst>
          </p:cNvPr>
          <p:cNvSpPr>
            <a:spLocks noGrp="1"/>
          </p:cNvSpPr>
          <p:nvPr>
            <p:ph idx="1"/>
          </p:nvPr>
        </p:nvSpPr>
        <p:spPr>
          <a:xfrm>
            <a:off x="364672" y="1654045"/>
            <a:ext cx="10515600" cy="857940"/>
          </a:xfrm>
        </p:spPr>
        <p:txBody>
          <a:bodyPr vert="horz" lIns="91440" tIns="45720" rIns="91440" bIns="45720" rtlCol="0">
            <a:normAutofit/>
          </a:bodyPr>
          <a:lstStyle/>
          <a:p>
            <a:r>
              <a:rPr lang="vi-VN" sz="3200" b="1" dirty="0">
                <a:solidFill>
                  <a:srgbClr val="FF0000"/>
                </a:solidFill>
                <a:latin typeface="Times New Roman" panose="02020603050405020304" pitchFamily="18" charset="0"/>
                <a:cs typeface="Times New Roman" panose="02020603050405020304" pitchFamily="18" charset="0"/>
              </a:rPr>
              <a:t>Nguyên tắc 4: Đồng nhất loại từ/cấu trúc</a:t>
            </a:r>
          </a:p>
        </p:txBody>
      </p:sp>
      <p:sp>
        <p:nvSpPr>
          <p:cNvPr id="13" name="TextBox 12">
            <a:extLst>
              <a:ext uri="{FF2B5EF4-FFF2-40B4-BE49-F238E27FC236}">
                <a16:creationId xmlns:a16="http://schemas.microsoft.com/office/drawing/2014/main" id="{9F442946-1774-A5BE-45D3-55AFF3E607DD}"/>
              </a:ext>
            </a:extLst>
          </p:cNvPr>
          <p:cNvSpPr txBox="1"/>
          <p:nvPr/>
        </p:nvSpPr>
        <p:spPr>
          <a:xfrm>
            <a:off x="446315" y="2407235"/>
            <a:ext cx="10033907" cy="1787028"/>
          </a:xfrm>
          <a:prstGeom prst="rect">
            <a:avLst/>
          </a:prstGeom>
          <a:noFill/>
        </p:spPr>
        <p:txBody>
          <a:bodyPr wrap="square">
            <a:spAutoFit/>
          </a:bodyPr>
          <a:lstStyle/>
          <a:p>
            <a:pPr>
              <a:lnSpc>
                <a:spcPct val="107000"/>
              </a:lnSpc>
              <a:spcAft>
                <a:spcPts val="800"/>
              </a:spcAft>
              <a:buNone/>
            </a:pPr>
            <a:r>
              <a:rPr lang="vi-VN" sz="2600" i="1" dirty="0">
                <a:effectLst/>
                <a:latin typeface="Times New Roman" panose="02020603050405020304" pitchFamily="18" charset="0"/>
                <a:ea typeface="Aptos" panose="020B0004020202020204" pitchFamily="34" charset="0"/>
                <a:cs typeface="Arial" panose="020B0604020202020204" pitchFamily="34" charset="0"/>
              </a:rPr>
              <a:t>The </a:t>
            </a:r>
            <a:r>
              <a:rPr lang="vi-VN" sz="2600" i="1" dirty="0" err="1">
                <a:effectLst/>
                <a:latin typeface="Times New Roman" panose="02020603050405020304" pitchFamily="18" charset="0"/>
                <a:ea typeface="Aptos" panose="020B0004020202020204" pitchFamily="34" charset="0"/>
                <a:cs typeface="Arial" panose="020B0604020202020204" pitchFamily="34" charset="0"/>
              </a:rPr>
              <a:t>mother</a:t>
            </a:r>
            <a:r>
              <a:rPr lang="vi-VN" sz="2600" i="1" dirty="0">
                <a:effectLst/>
                <a:latin typeface="Times New Roman" panose="02020603050405020304" pitchFamily="18" charset="0"/>
                <a:ea typeface="Aptos" panose="020B0004020202020204" pitchFamily="34" charset="0"/>
                <a:cs typeface="Arial" panose="020B0604020202020204" pitchFamily="34" charset="0"/>
              </a:rPr>
              <a:t> </a:t>
            </a:r>
            <a:r>
              <a:rPr lang="vi-VN" sz="2600" i="1" dirty="0" err="1">
                <a:effectLst/>
                <a:latin typeface="Times New Roman" panose="02020603050405020304" pitchFamily="18" charset="0"/>
                <a:ea typeface="Aptos" panose="020B0004020202020204" pitchFamily="34" charset="0"/>
                <a:cs typeface="Arial" panose="020B0604020202020204" pitchFamily="34" charset="0"/>
              </a:rPr>
              <a:t>told</a:t>
            </a:r>
            <a:r>
              <a:rPr lang="vi-VN" sz="2600" i="1" dirty="0">
                <a:effectLst/>
                <a:latin typeface="Times New Roman" panose="02020603050405020304" pitchFamily="18" charset="0"/>
                <a:ea typeface="Aptos" panose="020B0004020202020204" pitchFamily="34" charset="0"/>
                <a:cs typeface="Arial" panose="020B0604020202020204" pitchFamily="34" charset="0"/>
              </a:rPr>
              <a:t> </a:t>
            </a:r>
            <a:r>
              <a:rPr lang="vi-VN" sz="2600" i="1" dirty="0" err="1">
                <a:effectLst/>
                <a:latin typeface="Times New Roman" panose="02020603050405020304" pitchFamily="18" charset="0"/>
                <a:ea typeface="Aptos" panose="020B0004020202020204" pitchFamily="34" charset="0"/>
                <a:cs typeface="Arial" panose="020B0604020202020204" pitchFamily="34" charset="0"/>
              </a:rPr>
              <a:t>her</a:t>
            </a:r>
            <a:r>
              <a:rPr lang="vi-VN" sz="2600" i="1" dirty="0">
                <a:effectLst/>
                <a:latin typeface="Times New Roman" panose="02020603050405020304" pitchFamily="18" charset="0"/>
                <a:ea typeface="Aptos" panose="020B0004020202020204" pitchFamily="34" charset="0"/>
                <a:cs typeface="Arial" panose="020B0604020202020204" pitchFamily="34" charset="0"/>
              </a:rPr>
              <a:t> son: " _______ in the </a:t>
            </a:r>
            <a:r>
              <a:rPr lang="vi-VN" sz="2600" i="1" dirty="0" err="1">
                <a:effectLst/>
                <a:latin typeface="Times New Roman" panose="02020603050405020304" pitchFamily="18" charset="0"/>
                <a:ea typeface="Aptos" panose="020B0004020202020204" pitchFamily="34" charset="0"/>
                <a:cs typeface="Arial" panose="020B0604020202020204" pitchFamily="34" charset="0"/>
              </a:rPr>
              <a:t>lake</a:t>
            </a:r>
            <a:r>
              <a:rPr lang="vi-VN" sz="2600" i="1" dirty="0">
                <a:effectLst/>
                <a:latin typeface="Times New Roman" panose="02020603050405020304" pitchFamily="18" charset="0"/>
                <a:ea typeface="Aptos" panose="020B0004020202020204" pitchFamily="34" charset="0"/>
                <a:cs typeface="Arial" panose="020B0604020202020204" pitchFamily="34" charset="0"/>
              </a:rPr>
              <a:t>. </a:t>
            </a:r>
            <a:r>
              <a:rPr lang="vi-VN" sz="2600" i="1" dirty="0" err="1">
                <a:effectLst/>
                <a:latin typeface="Times New Roman" panose="02020603050405020304" pitchFamily="18" charset="0"/>
                <a:ea typeface="Aptos" panose="020B0004020202020204" pitchFamily="34" charset="0"/>
                <a:cs typeface="Arial" panose="020B0604020202020204" pitchFamily="34" charset="0"/>
              </a:rPr>
              <a:t>It's</a:t>
            </a:r>
            <a:r>
              <a:rPr lang="vi-VN" sz="2600" i="1" dirty="0">
                <a:effectLst/>
                <a:latin typeface="Times New Roman" panose="02020603050405020304" pitchFamily="18" charset="0"/>
                <a:ea typeface="Aptos" panose="020B0004020202020204" pitchFamily="34" charset="0"/>
                <a:cs typeface="Arial" panose="020B0604020202020204" pitchFamily="34" charset="0"/>
              </a:rPr>
              <a:t> </a:t>
            </a:r>
            <a:r>
              <a:rPr lang="vi-VN" sz="2600" i="1" dirty="0" err="1">
                <a:effectLst/>
                <a:latin typeface="Times New Roman" panose="02020603050405020304" pitchFamily="18" charset="0"/>
                <a:ea typeface="Aptos" panose="020B0004020202020204" pitchFamily="34" charset="0"/>
                <a:cs typeface="Arial" panose="020B0604020202020204" pitchFamily="34" charset="0"/>
              </a:rPr>
              <a:t>very</a:t>
            </a:r>
            <a:r>
              <a:rPr lang="vi-VN" sz="2600" i="1" dirty="0">
                <a:effectLst/>
                <a:latin typeface="Times New Roman" panose="02020603050405020304" pitchFamily="18" charset="0"/>
                <a:ea typeface="Aptos" panose="020B0004020202020204" pitchFamily="34" charset="0"/>
                <a:cs typeface="Arial" panose="020B0604020202020204" pitchFamily="34" charset="0"/>
              </a:rPr>
              <a:t> </a:t>
            </a:r>
            <a:r>
              <a:rPr lang="vi-VN" sz="2600" i="1" dirty="0" err="1">
                <a:effectLst/>
                <a:latin typeface="Times New Roman" panose="02020603050405020304" pitchFamily="18" charset="0"/>
                <a:ea typeface="Aptos" panose="020B0004020202020204" pitchFamily="34" charset="0"/>
                <a:cs typeface="Arial" panose="020B0604020202020204" pitchFamily="34" charset="0"/>
              </a:rPr>
              <a:t>dangerous</a:t>
            </a:r>
            <a:r>
              <a:rPr lang="vi-VN" sz="2600" i="1" dirty="0">
                <a:effectLst/>
                <a:latin typeface="Times New Roman" panose="02020603050405020304" pitchFamily="18" charset="0"/>
                <a:ea typeface="Aptos" panose="020B0004020202020204" pitchFamily="34" charset="0"/>
                <a:cs typeface="Arial" panose="020B0604020202020204" pitchFamily="34" charset="0"/>
              </a:rPr>
              <a:t>."</a:t>
            </a:r>
            <a:br>
              <a:rPr lang="vi-VN" sz="2600" i="1" dirty="0">
                <a:effectLst/>
                <a:latin typeface="Times New Roman" panose="02020603050405020304" pitchFamily="18" charset="0"/>
                <a:ea typeface="Aptos" panose="020B0004020202020204" pitchFamily="34" charset="0"/>
                <a:cs typeface="Arial" panose="020B0604020202020204" pitchFamily="34" charset="0"/>
              </a:rPr>
            </a:br>
            <a:r>
              <a:rPr lang="vi-VN" sz="2600" dirty="0">
                <a:effectLst/>
                <a:latin typeface="Times New Roman" panose="02020603050405020304" pitchFamily="18" charset="0"/>
                <a:ea typeface="Aptos" panose="020B0004020202020204" pitchFamily="34" charset="0"/>
                <a:cs typeface="Arial" panose="020B0604020202020204" pitchFamily="34" charset="0"/>
              </a:rPr>
              <a:t>A. </a:t>
            </a:r>
            <a:r>
              <a:rPr lang="vi-VN" sz="2600" dirty="0" err="1">
                <a:effectLst/>
                <a:latin typeface="Times New Roman" panose="02020603050405020304" pitchFamily="18" charset="0"/>
                <a:ea typeface="Aptos" panose="020B0004020202020204" pitchFamily="34" charset="0"/>
                <a:cs typeface="Arial" panose="020B0604020202020204" pitchFamily="34" charset="0"/>
              </a:rPr>
              <a:t>Not</a:t>
            </a:r>
            <a:r>
              <a:rPr lang="vi-VN" sz="2600" dirty="0">
                <a:effectLst/>
                <a:latin typeface="Times New Roman" panose="02020603050405020304" pitchFamily="18" charset="0"/>
                <a:ea typeface="Aptos" panose="020B0004020202020204" pitchFamily="34" charset="0"/>
                <a:cs typeface="Arial" panose="020B0604020202020204" pitchFamily="34" charset="0"/>
              </a:rPr>
              <a:t> </a:t>
            </a:r>
            <a:r>
              <a:rPr lang="vi-VN" sz="2600" dirty="0" err="1">
                <a:effectLst/>
                <a:latin typeface="Times New Roman" panose="02020603050405020304" pitchFamily="18" charset="0"/>
                <a:ea typeface="Aptos" panose="020B0004020202020204" pitchFamily="34" charset="0"/>
                <a:cs typeface="Arial" panose="020B0604020202020204" pitchFamily="34" charset="0"/>
              </a:rPr>
              <a:t>swim</a:t>
            </a:r>
            <a:br>
              <a:rPr lang="vi-VN" sz="2600" dirty="0">
                <a:effectLst/>
                <a:latin typeface="Times New Roman" panose="02020603050405020304" pitchFamily="18" charset="0"/>
                <a:ea typeface="Aptos" panose="020B0004020202020204" pitchFamily="34" charset="0"/>
                <a:cs typeface="Arial" panose="020B0604020202020204" pitchFamily="34" charset="0"/>
              </a:rPr>
            </a:br>
            <a:r>
              <a:rPr lang="vi-VN" sz="2600" dirty="0">
                <a:effectLst/>
                <a:latin typeface="Times New Roman" panose="02020603050405020304" pitchFamily="18" charset="0"/>
                <a:ea typeface="Aptos" panose="020B0004020202020204" pitchFamily="34" charset="0"/>
                <a:cs typeface="Arial" panose="020B0604020202020204" pitchFamily="34" charset="0"/>
              </a:rPr>
              <a:t>B. </a:t>
            </a:r>
            <a:r>
              <a:rPr lang="vi-VN" sz="2600" dirty="0" err="1">
                <a:effectLst/>
                <a:latin typeface="Times New Roman" panose="02020603050405020304" pitchFamily="18" charset="0"/>
                <a:ea typeface="Aptos" panose="020B0004020202020204" pitchFamily="34" charset="0"/>
                <a:cs typeface="Arial" panose="020B0604020202020204" pitchFamily="34" charset="0"/>
              </a:rPr>
              <a:t>Not</a:t>
            </a:r>
            <a:r>
              <a:rPr lang="vi-VN" sz="2600" dirty="0">
                <a:effectLst/>
                <a:latin typeface="Times New Roman" panose="02020603050405020304" pitchFamily="18" charset="0"/>
                <a:ea typeface="Aptos" panose="020B0004020202020204" pitchFamily="34" charset="0"/>
                <a:cs typeface="Arial" panose="020B0604020202020204" pitchFamily="34" charset="0"/>
              </a:rPr>
              <a:t> </a:t>
            </a:r>
            <a:r>
              <a:rPr lang="vi-VN" sz="2600" dirty="0" err="1">
                <a:effectLst/>
                <a:latin typeface="Times New Roman" panose="02020603050405020304" pitchFamily="18" charset="0"/>
                <a:ea typeface="Aptos" panose="020B0004020202020204" pitchFamily="34" charset="0"/>
                <a:cs typeface="Arial" panose="020B0604020202020204" pitchFamily="34" charset="0"/>
              </a:rPr>
              <a:t>swimming</a:t>
            </a:r>
            <a:br>
              <a:rPr lang="vi-VN" sz="2600" dirty="0">
                <a:effectLst/>
                <a:latin typeface="Times New Roman" panose="02020603050405020304" pitchFamily="18" charset="0"/>
                <a:ea typeface="Aptos" panose="020B0004020202020204" pitchFamily="34" charset="0"/>
                <a:cs typeface="Arial" panose="020B0604020202020204" pitchFamily="34" charset="0"/>
              </a:rPr>
            </a:br>
            <a:r>
              <a:rPr lang="vi-VN" sz="2600" dirty="0">
                <a:effectLst/>
                <a:latin typeface="Times New Roman" panose="02020603050405020304" pitchFamily="18" charset="0"/>
                <a:ea typeface="Aptos" panose="020B0004020202020204" pitchFamily="34" charset="0"/>
                <a:cs typeface="Arial" panose="020B0604020202020204" pitchFamily="34" charset="0"/>
              </a:rPr>
              <a:t>C. </a:t>
            </a:r>
            <a:r>
              <a:rPr lang="vi-VN" sz="2600" dirty="0" err="1">
                <a:effectLst/>
                <a:latin typeface="Times New Roman" panose="02020603050405020304" pitchFamily="18" charset="0"/>
                <a:ea typeface="Aptos" panose="020B0004020202020204" pitchFamily="34" charset="0"/>
                <a:cs typeface="Arial" panose="020B0604020202020204" pitchFamily="34" charset="0"/>
              </a:rPr>
              <a:t>You</a:t>
            </a:r>
            <a:r>
              <a:rPr lang="vi-VN" sz="2600" dirty="0">
                <a:effectLst/>
                <a:latin typeface="Times New Roman" panose="02020603050405020304" pitchFamily="18" charset="0"/>
                <a:ea typeface="Aptos" panose="020B0004020202020204" pitchFamily="34" charset="0"/>
                <a:cs typeface="Arial" panose="020B0604020202020204" pitchFamily="34" charset="0"/>
              </a:rPr>
              <a:t> </a:t>
            </a:r>
            <a:r>
              <a:rPr lang="vi-VN" sz="2600" dirty="0" err="1">
                <a:effectLst/>
                <a:latin typeface="Times New Roman" panose="02020603050405020304" pitchFamily="18" charset="0"/>
                <a:ea typeface="Aptos" panose="020B0004020202020204" pitchFamily="34" charset="0"/>
                <a:cs typeface="Arial" panose="020B0604020202020204" pitchFamily="34" charset="0"/>
              </a:rPr>
              <a:t>mustn’t</a:t>
            </a:r>
            <a:r>
              <a:rPr lang="vi-VN" sz="2600" dirty="0">
                <a:effectLst/>
                <a:latin typeface="Times New Roman" panose="02020603050405020304" pitchFamily="18" charset="0"/>
                <a:ea typeface="Aptos" panose="020B0004020202020204" pitchFamily="34" charset="0"/>
                <a:cs typeface="Arial" panose="020B0604020202020204" pitchFamily="34" charset="0"/>
              </a:rPr>
              <a:t> </a:t>
            </a:r>
            <a:r>
              <a:rPr lang="vi-VN" sz="2600" dirty="0" err="1">
                <a:effectLst/>
                <a:latin typeface="Times New Roman" panose="02020603050405020304" pitchFamily="18" charset="0"/>
                <a:ea typeface="Aptos" panose="020B0004020202020204" pitchFamily="34" charset="0"/>
                <a:cs typeface="Arial" panose="020B0604020202020204" pitchFamily="34" charset="0"/>
              </a:rPr>
              <a:t>swim</a:t>
            </a:r>
            <a:endParaRPr lang="vi-VN" sz="2600" dirty="0">
              <a:effectLst/>
              <a:latin typeface="Aptos" panose="020B0004020202020204" pitchFamily="34" charset="0"/>
              <a:ea typeface="Aptos" panose="020B00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055C7EA-A822-1433-994F-3C26C8CA1099}"/>
              </a:ext>
            </a:extLst>
          </p:cNvPr>
          <p:cNvSpPr txBox="1"/>
          <p:nvPr/>
        </p:nvSpPr>
        <p:spPr>
          <a:xfrm>
            <a:off x="446315" y="4316901"/>
            <a:ext cx="9726385" cy="2317750"/>
          </a:xfrm>
          <a:prstGeom prst="rect">
            <a:avLst/>
          </a:prstGeom>
          <a:noFill/>
        </p:spPr>
        <p:txBody>
          <a:bodyPr wrap="square">
            <a:spAutoFit/>
          </a:bodyPr>
          <a:lstStyle/>
          <a:p>
            <a:pPr>
              <a:lnSpc>
                <a:spcPct val="107000"/>
              </a:lnSpc>
              <a:spcAft>
                <a:spcPts val="800"/>
              </a:spcAft>
              <a:buNone/>
            </a:pPr>
            <a:r>
              <a:rPr lang="vi-VN" sz="2600" b="1" i="1" dirty="0">
                <a:effectLst/>
                <a:latin typeface="Times New Roman" panose="02020603050405020304" pitchFamily="18" charset="0"/>
                <a:ea typeface="Aptos" panose="020B0004020202020204" pitchFamily="34" charset="0"/>
                <a:cs typeface="Arial" panose="020B0604020202020204" pitchFamily="34" charset="0"/>
              </a:rPr>
              <a:t>The </a:t>
            </a:r>
            <a:r>
              <a:rPr lang="vi-VN" sz="2600" b="1" i="1" dirty="0" err="1">
                <a:effectLst/>
                <a:latin typeface="Times New Roman" panose="02020603050405020304" pitchFamily="18" charset="0"/>
                <a:ea typeface="Aptos" panose="020B0004020202020204" pitchFamily="34" charset="0"/>
                <a:cs typeface="Arial" panose="020B0604020202020204" pitchFamily="34" charset="0"/>
              </a:rPr>
              <a:t>mother</a:t>
            </a:r>
            <a:r>
              <a:rPr lang="vi-VN" sz="2600" b="1" i="1" dirty="0">
                <a:effectLst/>
                <a:latin typeface="Times New Roman" panose="02020603050405020304" pitchFamily="18" charset="0"/>
                <a:ea typeface="Aptos" panose="020B0004020202020204" pitchFamily="34" charset="0"/>
                <a:cs typeface="Arial" panose="020B0604020202020204" pitchFamily="34" charset="0"/>
              </a:rPr>
              <a:t> </a:t>
            </a:r>
            <a:r>
              <a:rPr lang="vi-VN" sz="2600" b="1" i="1" dirty="0" err="1">
                <a:effectLst/>
                <a:latin typeface="Times New Roman" panose="02020603050405020304" pitchFamily="18" charset="0"/>
                <a:ea typeface="Aptos" panose="020B0004020202020204" pitchFamily="34" charset="0"/>
                <a:cs typeface="Arial" panose="020B0604020202020204" pitchFamily="34" charset="0"/>
              </a:rPr>
              <a:t>told</a:t>
            </a:r>
            <a:r>
              <a:rPr lang="vi-VN" sz="2600" b="1" i="1" dirty="0">
                <a:effectLst/>
                <a:latin typeface="Times New Roman" panose="02020603050405020304" pitchFamily="18" charset="0"/>
                <a:ea typeface="Aptos" panose="020B0004020202020204" pitchFamily="34" charset="0"/>
                <a:cs typeface="Arial" panose="020B0604020202020204" pitchFamily="34" charset="0"/>
              </a:rPr>
              <a:t> </a:t>
            </a:r>
            <a:r>
              <a:rPr lang="vi-VN" sz="2600" b="1" i="1" dirty="0" err="1">
                <a:effectLst/>
                <a:latin typeface="Times New Roman" panose="02020603050405020304" pitchFamily="18" charset="0"/>
                <a:ea typeface="Aptos" panose="020B0004020202020204" pitchFamily="34" charset="0"/>
                <a:cs typeface="Arial" panose="020B0604020202020204" pitchFamily="34" charset="0"/>
              </a:rPr>
              <a:t>her</a:t>
            </a:r>
            <a:r>
              <a:rPr lang="vi-VN" sz="2600" b="1" i="1" dirty="0">
                <a:effectLst/>
                <a:latin typeface="Times New Roman" panose="02020603050405020304" pitchFamily="18" charset="0"/>
                <a:ea typeface="Aptos" panose="020B0004020202020204" pitchFamily="34" charset="0"/>
                <a:cs typeface="Arial" panose="020B0604020202020204" pitchFamily="34" charset="0"/>
              </a:rPr>
              <a:t> son: "</a:t>
            </a:r>
            <a:r>
              <a:rPr lang="vi-VN" sz="2600" b="1" i="1" dirty="0" err="1">
                <a:effectLst/>
                <a:latin typeface="Times New Roman" panose="02020603050405020304" pitchFamily="18" charset="0"/>
                <a:ea typeface="Aptos" panose="020B0004020202020204" pitchFamily="34" charset="0"/>
                <a:cs typeface="Arial" panose="020B0604020202020204" pitchFamily="34" charset="0"/>
              </a:rPr>
              <a:t>You</a:t>
            </a:r>
            <a:r>
              <a:rPr lang="vi-VN" sz="2600" b="1" i="1" dirty="0">
                <a:effectLst/>
                <a:latin typeface="Times New Roman" panose="02020603050405020304" pitchFamily="18" charset="0"/>
                <a:ea typeface="Aptos" panose="020B0004020202020204" pitchFamily="34" charset="0"/>
                <a:cs typeface="Arial" panose="020B0604020202020204" pitchFamily="34" charset="0"/>
              </a:rPr>
              <a:t> _______ </a:t>
            </a:r>
            <a:r>
              <a:rPr lang="vi-VN" sz="2600" b="1" i="1" dirty="0" err="1">
                <a:effectLst/>
                <a:latin typeface="Times New Roman" panose="02020603050405020304" pitchFamily="18" charset="0"/>
                <a:ea typeface="Aptos" panose="020B0004020202020204" pitchFamily="34" charset="0"/>
                <a:cs typeface="Arial" panose="020B0604020202020204" pitchFamily="34" charset="0"/>
              </a:rPr>
              <a:t>swim</a:t>
            </a:r>
            <a:r>
              <a:rPr lang="vi-VN" sz="2600" b="1" i="1" dirty="0">
                <a:effectLst/>
                <a:latin typeface="Times New Roman" panose="02020603050405020304" pitchFamily="18" charset="0"/>
                <a:ea typeface="Aptos" panose="020B0004020202020204" pitchFamily="34" charset="0"/>
                <a:cs typeface="Arial" panose="020B0604020202020204" pitchFamily="34" charset="0"/>
              </a:rPr>
              <a:t> in the </a:t>
            </a:r>
            <a:r>
              <a:rPr lang="vi-VN" sz="2600" b="1" i="1" dirty="0" err="1">
                <a:effectLst/>
                <a:latin typeface="Times New Roman" panose="02020603050405020304" pitchFamily="18" charset="0"/>
                <a:ea typeface="Aptos" panose="020B0004020202020204" pitchFamily="34" charset="0"/>
                <a:cs typeface="Arial" panose="020B0604020202020204" pitchFamily="34" charset="0"/>
              </a:rPr>
              <a:t>lake</a:t>
            </a:r>
            <a:r>
              <a:rPr lang="vi-VN" sz="2600" b="1" i="1" dirty="0">
                <a:effectLst/>
                <a:latin typeface="Times New Roman" panose="02020603050405020304" pitchFamily="18" charset="0"/>
                <a:ea typeface="Aptos" panose="020B0004020202020204" pitchFamily="34" charset="0"/>
                <a:cs typeface="Arial" panose="020B0604020202020204" pitchFamily="34" charset="0"/>
              </a:rPr>
              <a:t>. </a:t>
            </a:r>
            <a:endParaRPr lang="en-US" sz="2600" b="1" i="1" dirty="0">
              <a:effectLst/>
              <a:latin typeface="Times New Roman" panose="02020603050405020304" pitchFamily="18" charset="0"/>
              <a:ea typeface="Aptos" panose="020B0004020202020204" pitchFamily="34" charset="0"/>
              <a:cs typeface="Arial" panose="020B0604020202020204" pitchFamily="34" charset="0"/>
            </a:endParaRPr>
          </a:p>
          <a:p>
            <a:pPr>
              <a:lnSpc>
                <a:spcPct val="107000"/>
              </a:lnSpc>
              <a:spcAft>
                <a:spcPts val="800"/>
              </a:spcAft>
              <a:buNone/>
            </a:pPr>
            <a:r>
              <a:rPr lang="vi-VN" sz="2600" b="1" i="1" dirty="0" err="1">
                <a:effectLst/>
                <a:latin typeface="Times New Roman" panose="02020603050405020304" pitchFamily="18" charset="0"/>
                <a:ea typeface="Aptos" panose="020B0004020202020204" pitchFamily="34" charset="0"/>
                <a:cs typeface="Arial" panose="020B0604020202020204" pitchFamily="34" charset="0"/>
              </a:rPr>
              <a:t>It's</a:t>
            </a:r>
            <a:r>
              <a:rPr lang="vi-VN" sz="2600" b="1" i="1" dirty="0">
                <a:effectLst/>
                <a:latin typeface="Times New Roman" panose="02020603050405020304" pitchFamily="18" charset="0"/>
                <a:ea typeface="Aptos" panose="020B0004020202020204" pitchFamily="34" charset="0"/>
                <a:cs typeface="Arial" panose="020B0604020202020204" pitchFamily="34" charset="0"/>
              </a:rPr>
              <a:t> </a:t>
            </a:r>
            <a:r>
              <a:rPr lang="vi-VN" sz="2600" b="1" i="1" dirty="0" err="1">
                <a:effectLst/>
                <a:latin typeface="Times New Roman" panose="02020603050405020304" pitchFamily="18" charset="0"/>
                <a:ea typeface="Aptos" panose="020B0004020202020204" pitchFamily="34" charset="0"/>
                <a:cs typeface="Arial" panose="020B0604020202020204" pitchFamily="34" charset="0"/>
              </a:rPr>
              <a:t>very</a:t>
            </a:r>
            <a:r>
              <a:rPr lang="vi-VN" sz="2600" b="1" i="1" dirty="0">
                <a:effectLst/>
                <a:latin typeface="Times New Roman" panose="02020603050405020304" pitchFamily="18" charset="0"/>
                <a:ea typeface="Aptos" panose="020B0004020202020204" pitchFamily="34" charset="0"/>
                <a:cs typeface="Arial" panose="020B0604020202020204" pitchFamily="34" charset="0"/>
              </a:rPr>
              <a:t> </a:t>
            </a:r>
            <a:r>
              <a:rPr lang="vi-VN" sz="2600" b="1" i="1" dirty="0" err="1">
                <a:effectLst/>
                <a:latin typeface="Times New Roman" panose="02020603050405020304" pitchFamily="18" charset="0"/>
                <a:ea typeface="Aptos" panose="020B0004020202020204" pitchFamily="34" charset="0"/>
                <a:cs typeface="Arial" panose="020B0604020202020204" pitchFamily="34" charset="0"/>
              </a:rPr>
              <a:t>dangerous</a:t>
            </a:r>
            <a:r>
              <a:rPr lang="vi-VN" sz="2600" b="1" i="1" dirty="0">
                <a:effectLst/>
                <a:latin typeface="Times New Roman" panose="02020603050405020304" pitchFamily="18" charset="0"/>
                <a:ea typeface="Aptos" panose="020B0004020202020204" pitchFamily="34" charset="0"/>
                <a:cs typeface="Arial" panose="020B0604020202020204" pitchFamily="34" charset="0"/>
              </a:rPr>
              <a:t>."</a:t>
            </a:r>
            <a:br>
              <a:rPr lang="vi-VN" sz="2600" b="1" i="1" dirty="0">
                <a:effectLst/>
                <a:latin typeface="Times New Roman" panose="02020603050405020304" pitchFamily="18" charset="0"/>
                <a:ea typeface="Aptos" panose="020B0004020202020204" pitchFamily="34" charset="0"/>
                <a:cs typeface="Arial" panose="020B0604020202020204" pitchFamily="34" charset="0"/>
              </a:rPr>
            </a:br>
            <a:r>
              <a:rPr lang="vi-VN" sz="2600" b="1" dirty="0">
                <a:effectLst/>
                <a:latin typeface="Times New Roman" panose="02020603050405020304" pitchFamily="18" charset="0"/>
                <a:ea typeface="Aptos" panose="020B0004020202020204" pitchFamily="34" charset="0"/>
                <a:cs typeface="Arial" panose="020B0604020202020204" pitchFamily="34" charset="0"/>
              </a:rPr>
              <a:t>A. </a:t>
            </a:r>
            <a:r>
              <a:rPr lang="vi-VN" sz="2600" b="1" dirty="0" err="1">
                <a:effectLst/>
                <a:latin typeface="Times New Roman" panose="02020603050405020304" pitchFamily="18" charset="0"/>
                <a:ea typeface="Aptos" panose="020B0004020202020204" pitchFamily="34" charset="0"/>
                <a:cs typeface="Arial" panose="020B0604020202020204" pitchFamily="34" charset="0"/>
              </a:rPr>
              <a:t>don’t</a:t>
            </a:r>
            <a:r>
              <a:rPr lang="vi-VN" sz="2600" b="1" dirty="0">
                <a:effectLst/>
                <a:latin typeface="Times New Roman" panose="02020603050405020304" pitchFamily="18" charset="0"/>
                <a:ea typeface="Aptos" panose="020B0004020202020204" pitchFamily="34" charset="0"/>
                <a:cs typeface="Arial" panose="020B0604020202020204" pitchFamily="34" charset="0"/>
              </a:rPr>
              <a:t> </a:t>
            </a:r>
            <a:r>
              <a:rPr lang="vi-VN" sz="2600" b="1" dirty="0" err="1">
                <a:effectLst/>
                <a:latin typeface="Times New Roman" panose="02020603050405020304" pitchFamily="18" charset="0"/>
                <a:ea typeface="Aptos" panose="020B0004020202020204" pitchFamily="34" charset="0"/>
                <a:cs typeface="Arial" panose="020B0604020202020204" pitchFamily="34" charset="0"/>
              </a:rPr>
              <a:t>have</a:t>
            </a:r>
            <a:r>
              <a:rPr lang="vi-VN" sz="2600" b="1" dirty="0">
                <a:effectLst/>
                <a:latin typeface="Times New Roman" panose="02020603050405020304" pitchFamily="18" charset="0"/>
                <a:ea typeface="Aptos" panose="020B0004020202020204" pitchFamily="34" charset="0"/>
                <a:cs typeface="Arial" panose="020B0604020202020204" pitchFamily="34" charset="0"/>
              </a:rPr>
              <a:t> to</a:t>
            </a:r>
            <a:br>
              <a:rPr lang="vi-VN" sz="2600" b="1" dirty="0">
                <a:effectLst/>
                <a:latin typeface="Times New Roman" panose="02020603050405020304" pitchFamily="18" charset="0"/>
                <a:ea typeface="Aptos" panose="020B0004020202020204" pitchFamily="34" charset="0"/>
                <a:cs typeface="Arial" panose="020B0604020202020204" pitchFamily="34" charset="0"/>
              </a:rPr>
            </a:br>
            <a:r>
              <a:rPr lang="vi-VN" sz="2600" b="1" dirty="0">
                <a:effectLst/>
                <a:latin typeface="Times New Roman" panose="02020603050405020304" pitchFamily="18" charset="0"/>
                <a:ea typeface="Aptos" panose="020B0004020202020204" pitchFamily="34" charset="0"/>
                <a:cs typeface="Arial" panose="020B0604020202020204" pitchFamily="34" charset="0"/>
              </a:rPr>
              <a:t>B. </a:t>
            </a:r>
            <a:r>
              <a:rPr lang="vi-VN" sz="2600" b="1" dirty="0" err="1">
                <a:effectLst/>
                <a:latin typeface="Times New Roman" panose="02020603050405020304" pitchFamily="18" charset="0"/>
                <a:ea typeface="Aptos" panose="020B0004020202020204" pitchFamily="34" charset="0"/>
                <a:cs typeface="Arial" panose="020B0604020202020204" pitchFamily="34" charset="0"/>
              </a:rPr>
              <a:t>shouldn’t</a:t>
            </a:r>
            <a:br>
              <a:rPr lang="vi-VN" sz="2600" b="1" dirty="0">
                <a:effectLst/>
                <a:latin typeface="Times New Roman" panose="02020603050405020304" pitchFamily="18" charset="0"/>
                <a:ea typeface="Aptos" panose="020B0004020202020204" pitchFamily="34" charset="0"/>
                <a:cs typeface="Arial" panose="020B0604020202020204" pitchFamily="34" charset="0"/>
              </a:rPr>
            </a:br>
            <a:r>
              <a:rPr lang="vi-VN" sz="2600" b="1" dirty="0">
                <a:effectLst/>
                <a:latin typeface="Times New Roman" panose="02020603050405020304" pitchFamily="18" charset="0"/>
                <a:ea typeface="Aptos" panose="020B0004020202020204" pitchFamily="34" charset="0"/>
                <a:cs typeface="Arial" panose="020B0604020202020204" pitchFamily="34" charset="0"/>
              </a:rPr>
              <a:t>C. </a:t>
            </a:r>
            <a:r>
              <a:rPr lang="vi-VN" sz="2600" b="1" dirty="0" err="1">
                <a:effectLst/>
                <a:latin typeface="Times New Roman" panose="02020603050405020304" pitchFamily="18" charset="0"/>
                <a:ea typeface="Aptos" panose="020B0004020202020204" pitchFamily="34" charset="0"/>
                <a:cs typeface="Arial" panose="020B0604020202020204" pitchFamily="34" charset="0"/>
              </a:rPr>
              <a:t>mustn’t</a:t>
            </a:r>
            <a:endParaRPr lang="vi-VN" sz="2600" b="1"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43391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0F2F5-FD08-C8D8-7AE3-DA39839AD61D}"/>
              </a:ext>
            </a:extLst>
          </p:cNvPr>
          <p:cNvSpPr>
            <a:spLocks noGrp="1"/>
          </p:cNvSpPr>
          <p:nvPr>
            <p:ph type="title"/>
          </p:nvPr>
        </p:nvSpPr>
        <p:spPr>
          <a:xfrm>
            <a:off x="677334" y="609600"/>
            <a:ext cx="8923866" cy="1320800"/>
          </a:xfrm>
        </p:spPr>
        <p:txBody>
          <a:bodyPr/>
          <a:lstStyle/>
          <a:p>
            <a:r>
              <a:rPr lang="vi-VN" b="1" dirty="0">
                <a:solidFill>
                  <a:srgbClr val="002060"/>
                </a:solidFill>
                <a:latin typeface="Times New Roman" panose="02020603050405020304" pitchFamily="18" charset="0"/>
                <a:cs typeface="Times New Roman" panose="02020603050405020304" pitchFamily="18" charset="0"/>
              </a:rPr>
              <a:t>TỔ CHỨC DẠY HỌC</a:t>
            </a:r>
            <a:r>
              <a:rPr lang="en-US" b="1" dirty="0">
                <a:solidFill>
                  <a:srgbClr val="00206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MÔN</a:t>
            </a:r>
            <a:r>
              <a:rPr lang="vi-VN" b="1" dirty="0">
                <a:solidFill>
                  <a:srgbClr val="FF0000"/>
                </a:solidFill>
                <a:latin typeface="Times New Roman" panose="02020603050405020304" pitchFamily="18" charset="0"/>
                <a:cs typeface="Times New Roman" panose="02020603050405020304" pitchFamily="18" charset="0"/>
              </a:rPr>
              <a:t> TIẾNG ANH</a:t>
            </a:r>
          </a:p>
        </p:txBody>
      </p:sp>
      <p:sp>
        <p:nvSpPr>
          <p:cNvPr id="7" name="Rectangle 3">
            <a:extLst>
              <a:ext uri="{FF2B5EF4-FFF2-40B4-BE49-F238E27FC236}">
                <a16:creationId xmlns:a16="http://schemas.microsoft.com/office/drawing/2014/main" id="{7B8F352D-FC79-145E-11B8-C1BCF69FFAFF}"/>
              </a:ext>
            </a:extLst>
          </p:cNvPr>
          <p:cNvSpPr>
            <a:spLocks noGrp="1" noChangeArrowheads="1"/>
          </p:cNvSpPr>
          <p:nvPr>
            <p:ph idx="1"/>
          </p:nvPr>
        </p:nvSpPr>
        <p:spPr bwMode="auto">
          <a:xfrm>
            <a:off x="677334" y="1409517"/>
            <a:ext cx="926676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Xây dựng kế hoạch giảng dạy &amp; giáo án theo CV 5512 (2020), CV 4659 (2020).</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Thực hiện CT GDPT 2018: 3 tiết/tuần; chuẩn đầu ra A1.1–A1.4.</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Tập huấn GV theo SGK đã chọn; nâng cao năng lực, ưu tiên Tiếng Anh.</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Đảm bảo dạy đủ 4 kỹ năng: nghe – nói – đọc – viết.</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Ra đề kiểm tra – đánh giá thường xuyên &amp; định kỳ đúng hướng dẫn Bộ GDĐT.</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Khuyến khích dạy Toán, KHTN bằng tiếng Anh tại trường đủ điều kiện.</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Triển khai mô hình “trường học điển hình ngoại ngữ”.</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Ứng dụng CNTT: </a:t>
            </a:r>
            <a:r>
              <a:rPr kumimoji="0" lang="vi-VN" altLang="vi-VN" sz="22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Smartschool</a:t>
            </a:r>
            <a:r>
              <a:rPr kumimoji="0" lang="vi-VN" altLang="vi-VN" sz="2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vi-VN" altLang="vi-VN" sz="22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Hanoi.study</a:t>
            </a:r>
            <a:r>
              <a:rPr kumimoji="0" lang="vi-VN" altLang="vi-VN" sz="2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ngân hàng câu hỏi.</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Quản lý chặt chẽ chương trình liên kết giáo dục quốc tế.</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Khối công lập</a:t>
            </a:r>
            <a:r>
              <a:rPr kumimoji="0" lang="vi-VN" altLang="vi-VN" sz="2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theo NĐ 202/2025, NĐ 222/2025.</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Khối tư thục</a:t>
            </a:r>
            <a:r>
              <a:rPr kumimoji="0" lang="vi-VN" altLang="vi-VN" sz="2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theo NĐ 86/2018, NĐ 124/2024, NĐ 222/2025.</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Các đề án đang thực hiện theo QĐ 72/2014 tiếp tục, gia hạn theo NĐ 222/2025.</a:t>
            </a:r>
          </a:p>
        </p:txBody>
      </p:sp>
    </p:spTree>
    <p:extLst>
      <p:ext uri="{BB962C8B-B14F-4D97-AF65-F5344CB8AC3E}">
        <p14:creationId xmlns:p14="http://schemas.microsoft.com/office/powerpoint/2010/main" val="4236424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4E230-E0A9-7EB4-C484-676450A3A9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6B1D5-7FFD-E4D7-8772-DB58F8E8C09C}"/>
              </a:ext>
            </a:extLst>
          </p:cNvPr>
          <p:cNvSpPr>
            <a:spLocks noGrp="1"/>
          </p:cNvSpPr>
          <p:nvPr>
            <p:ph type="title"/>
          </p:nvPr>
        </p:nvSpPr>
        <p:spPr>
          <a:xfrm>
            <a:off x="285448" y="504825"/>
            <a:ext cx="9805609" cy="1320800"/>
          </a:xfrm>
        </p:spPr>
        <p:txBody>
          <a:bodyPr vert="horz" lIns="91440" tIns="45720" rIns="91440" bIns="45720" rtlCol="0" anchor="t">
            <a:normAutofit/>
          </a:bodyPr>
          <a:lstStyle/>
          <a:p>
            <a:r>
              <a:rPr lang="vi-VN" sz="4000" b="1" u="sng" dirty="0">
                <a:solidFill>
                  <a:srgbClr val="002060"/>
                </a:solidFill>
                <a:latin typeface="Times New Roman" panose="02020603050405020304" pitchFamily="18" charset="0"/>
                <a:cs typeface="Times New Roman" panose="02020603050405020304" pitchFamily="18" charset="0"/>
              </a:rPr>
              <a:t>Kỹ thuật xây dựng </a:t>
            </a:r>
            <a:r>
              <a:rPr lang="vi-VN" sz="4000" b="1" u="sng" dirty="0" err="1">
                <a:solidFill>
                  <a:srgbClr val="002060"/>
                </a:solidFill>
                <a:latin typeface="Times New Roman" panose="02020603050405020304" pitchFamily="18" charset="0"/>
                <a:cs typeface="Times New Roman" panose="02020603050405020304" pitchFamily="18" charset="0"/>
              </a:rPr>
              <a:t>Options</a:t>
            </a:r>
            <a:r>
              <a:rPr lang="vi-VN" sz="4000" b="1" u="sng" dirty="0">
                <a:solidFill>
                  <a:srgbClr val="002060"/>
                </a:solidFill>
                <a:latin typeface="Times New Roman" panose="02020603050405020304" pitchFamily="18" charset="0"/>
                <a:cs typeface="Times New Roman" panose="02020603050405020304" pitchFamily="18" charset="0"/>
              </a:rPr>
              <a:t> &amp; </a:t>
            </a:r>
            <a:r>
              <a:rPr lang="vi-VN" sz="4000" b="1" u="sng" dirty="0" err="1">
                <a:solidFill>
                  <a:srgbClr val="002060"/>
                </a:solidFill>
                <a:latin typeface="Times New Roman" panose="02020603050405020304" pitchFamily="18" charset="0"/>
                <a:cs typeface="Times New Roman" panose="02020603050405020304" pitchFamily="18" charset="0"/>
              </a:rPr>
              <a:t>Distractors</a:t>
            </a:r>
            <a:endParaRPr lang="vi-VN" sz="4000" b="1" u="sng" dirty="0">
              <a:solidFill>
                <a:srgbClr val="002060"/>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A75D6981-122E-0A10-C71F-2741C3184B2C}"/>
              </a:ext>
            </a:extLst>
          </p:cNvPr>
          <p:cNvSpPr>
            <a:spLocks noGrp="1"/>
          </p:cNvSpPr>
          <p:nvPr>
            <p:ph idx="1"/>
          </p:nvPr>
        </p:nvSpPr>
        <p:spPr>
          <a:xfrm>
            <a:off x="285448" y="1490889"/>
            <a:ext cx="10515600" cy="868589"/>
          </a:xfrm>
        </p:spPr>
        <p:txBody>
          <a:bodyPr vert="horz" lIns="91440" tIns="45720" rIns="91440" bIns="45720" rtlCol="0">
            <a:normAutofit/>
          </a:bodyPr>
          <a:lstStyle/>
          <a:p>
            <a:r>
              <a:rPr lang="vi-VN" sz="3200" b="1" dirty="0">
                <a:solidFill>
                  <a:srgbClr val="FF0000"/>
                </a:solidFill>
                <a:latin typeface="Times New Roman" panose="02020603050405020304" pitchFamily="18" charset="0"/>
                <a:cs typeface="Times New Roman" panose="02020603050405020304" pitchFamily="18" charset="0"/>
              </a:rPr>
              <a:t>Nguyên tắc 5: </a:t>
            </a:r>
            <a:r>
              <a:rPr lang="vi-VN" sz="3200" b="1" dirty="0" err="1">
                <a:solidFill>
                  <a:srgbClr val="FF0000"/>
                </a:solidFill>
                <a:latin typeface="Times New Roman" panose="02020603050405020304" pitchFamily="18" charset="0"/>
                <a:cs typeface="Times New Roman" panose="02020603050405020304" pitchFamily="18" charset="0"/>
              </a:rPr>
              <a:t>Distractor</a:t>
            </a:r>
            <a:r>
              <a:rPr lang="vi-VN" sz="3200" b="1" dirty="0">
                <a:solidFill>
                  <a:srgbClr val="FF0000"/>
                </a:solidFill>
                <a:latin typeface="Times New Roman" panose="02020603050405020304" pitchFamily="18" charset="0"/>
                <a:cs typeface="Times New Roman" panose="02020603050405020304" pitchFamily="18" charset="0"/>
              </a:rPr>
              <a:t> hợp lý</a:t>
            </a:r>
          </a:p>
        </p:txBody>
      </p:sp>
      <p:sp>
        <p:nvSpPr>
          <p:cNvPr id="11" name="TextBox 10">
            <a:extLst>
              <a:ext uri="{FF2B5EF4-FFF2-40B4-BE49-F238E27FC236}">
                <a16:creationId xmlns:a16="http://schemas.microsoft.com/office/drawing/2014/main" id="{6348AB19-8D00-908B-99AB-2B9BC4C28830}"/>
              </a:ext>
            </a:extLst>
          </p:cNvPr>
          <p:cNvSpPr txBox="1"/>
          <p:nvPr/>
        </p:nvSpPr>
        <p:spPr>
          <a:xfrm>
            <a:off x="583746" y="2251754"/>
            <a:ext cx="9009289" cy="2246769"/>
          </a:xfrm>
          <a:prstGeom prst="rect">
            <a:avLst/>
          </a:prstGeom>
          <a:noFill/>
        </p:spPr>
        <p:txBody>
          <a:bodyPr wrap="square">
            <a:spAutoFit/>
          </a:bodyPr>
          <a:lstStyle/>
          <a:p>
            <a:r>
              <a:rPr lang="en-US" sz="2800" b="1" i="1" dirty="0">
                <a:latin typeface="Times New Roman" panose="02020603050405020304" pitchFamily="18" charset="0"/>
                <a:cs typeface="Times New Roman" panose="02020603050405020304" pitchFamily="18" charset="0"/>
              </a:rPr>
              <a:t>My father usually ________ coffee at home in the morning.</a:t>
            </a:r>
          </a:p>
          <a:p>
            <a:r>
              <a:rPr lang="vi-VN" sz="2800" dirty="0">
                <a:latin typeface="Times New Roman" panose="02020603050405020304" pitchFamily="18" charset="0"/>
                <a:cs typeface="Times New Roman" panose="02020603050405020304" pitchFamily="18" charset="0"/>
              </a:rPr>
              <a:t>A. </a:t>
            </a:r>
            <a:r>
              <a:rPr lang="vi-VN" sz="2800" dirty="0" err="1">
                <a:latin typeface="Times New Roman" panose="02020603050405020304" pitchFamily="18" charset="0"/>
                <a:cs typeface="Times New Roman" panose="02020603050405020304" pitchFamily="18" charset="0"/>
              </a:rPr>
              <a:t>drinks</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B. </a:t>
            </a:r>
            <a:r>
              <a:rPr lang="vi-VN" sz="2800" dirty="0" err="1">
                <a:latin typeface="Times New Roman" panose="02020603050405020304" pitchFamily="18" charset="0"/>
                <a:cs typeface="Times New Roman" panose="02020603050405020304" pitchFamily="18" charset="0"/>
              </a:rPr>
              <a:t>eats</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C. </a:t>
            </a:r>
            <a:r>
              <a:rPr lang="vi-VN" sz="2800" dirty="0" err="1">
                <a:latin typeface="Times New Roman" panose="02020603050405020304" pitchFamily="18" charset="0"/>
                <a:cs typeface="Times New Roman" panose="02020603050405020304" pitchFamily="18" charset="0"/>
              </a:rPr>
              <a:t>flies</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D. </a:t>
            </a:r>
            <a:r>
              <a:rPr lang="vi-VN" sz="2800" dirty="0" err="1">
                <a:latin typeface="Times New Roman" panose="02020603050405020304" pitchFamily="18" charset="0"/>
                <a:cs typeface="Times New Roman" panose="02020603050405020304" pitchFamily="18" charset="0"/>
              </a:rPr>
              <a:t>dances</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410915E-2B30-E897-F477-CAA76FF9D7DE}"/>
              </a:ext>
            </a:extLst>
          </p:cNvPr>
          <p:cNvSpPr txBox="1"/>
          <p:nvPr/>
        </p:nvSpPr>
        <p:spPr>
          <a:xfrm>
            <a:off x="2673803" y="3215407"/>
            <a:ext cx="6098720" cy="523220"/>
          </a:xfrm>
          <a:prstGeom prst="rect">
            <a:avLst/>
          </a:prstGeom>
          <a:noFill/>
        </p:spPr>
        <p:txBody>
          <a:bodyPr wrap="square">
            <a:spAutoFit/>
          </a:bodyPr>
          <a:lstStyle/>
          <a:p>
            <a:r>
              <a:rPr lang="en-US" sz="2800" b="1" dirty="0">
                <a:effectLst/>
                <a:highlight>
                  <a:srgbClr val="FFFF00"/>
                </a:highlight>
                <a:latin typeface="Times New Roman" panose="02020603050405020304" pitchFamily="18" charset="0"/>
                <a:ea typeface="Aptos" panose="020B0004020202020204" pitchFamily="34" charset="0"/>
                <a:sym typeface="Wingdings" panose="05000000000000000000" pitchFamily="2" charset="2"/>
              </a:rPr>
              <a:t> P</a:t>
            </a:r>
            <a:r>
              <a:rPr lang="en-US" sz="2800" b="1" dirty="0">
                <a:effectLst/>
                <a:highlight>
                  <a:srgbClr val="FFFF00"/>
                </a:highlight>
                <a:latin typeface="Times New Roman" panose="02020603050405020304" pitchFamily="18" charset="0"/>
                <a:ea typeface="Aptos" panose="020B0004020202020204" pitchFamily="34" charset="0"/>
              </a:rPr>
              <a:t>hương </a:t>
            </a:r>
            <a:r>
              <a:rPr lang="en-US" sz="2800" b="1" dirty="0" err="1">
                <a:effectLst/>
                <a:highlight>
                  <a:srgbClr val="FFFF00"/>
                </a:highlight>
                <a:latin typeface="Times New Roman" panose="02020603050405020304" pitchFamily="18" charset="0"/>
                <a:ea typeface="Aptos" panose="020B0004020202020204" pitchFamily="34" charset="0"/>
              </a:rPr>
              <a:t>án</a:t>
            </a:r>
            <a:r>
              <a:rPr lang="en-US" sz="2800" b="1" dirty="0">
                <a:effectLst/>
                <a:highlight>
                  <a:srgbClr val="FFFF00"/>
                </a:highlight>
                <a:latin typeface="Times New Roman" panose="02020603050405020304" pitchFamily="18" charset="0"/>
                <a:ea typeface="Aptos" panose="020B0004020202020204" pitchFamily="34" charset="0"/>
              </a:rPr>
              <a:t> </a:t>
            </a:r>
            <a:r>
              <a:rPr lang="en-US" sz="2800" b="1" dirty="0" err="1">
                <a:effectLst/>
                <a:highlight>
                  <a:srgbClr val="FFFF00"/>
                </a:highlight>
                <a:latin typeface="Times New Roman" panose="02020603050405020304" pitchFamily="18" charset="0"/>
                <a:ea typeface="Aptos" panose="020B0004020202020204" pitchFamily="34" charset="0"/>
              </a:rPr>
              <a:t>nhiễu</a:t>
            </a:r>
            <a:r>
              <a:rPr lang="vi-VN" sz="2800" b="1" dirty="0">
                <a:effectLst/>
                <a:highlight>
                  <a:srgbClr val="FFFF00"/>
                </a:highlight>
                <a:latin typeface="Times New Roman" panose="02020603050405020304" pitchFamily="18" charset="0"/>
                <a:ea typeface="Aptos" panose="020B0004020202020204" pitchFamily="34" charset="0"/>
              </a:rPr>
              <a:t> quá vô lý </a:t>
            </a:r>
            <a:endParaRPr lang="vi-VN" sz="2800" dirty="0">
              <a:highlight>
                <a:srgbClr val="FFFF00"/>
              </a:highlight>
            </a:endParaRPr>
          </a:p>
        </p:txBody>
      </p:sp>
    </p:spTree>
    <p:extLst>
      <p:ext uri="{BB962C8B-B14F-4D97-AF65-F5344CB8AC3E}">
        <p14:creationId xmlns:p14="http://schemas.microsoft.com/office/powerpoint/2010/main" val="167984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527C1-09F1-D639-1702-32FA77379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AA758D-785A-D271-E709-738A465101DF}"/>
              </a:ext>
            </a:extLst>
          </p:cNvPr>
          <p:cNvSpPr>
            <a:spLocks noGrp="1"/>
          </p:cNvSpPr>
          <p:nvPr>
            <p:ph type="title"/>
          </p:nvPr>
        </p:nvSpPr>
        <p:spPr>
          <a:xfrm>
            <a:off x="293613" y="472168"/>
            <a:ext cx="9217780" cy="1320800"/>
          </a:xfrm>
        </p:spPr>
        <p:txBody>
          <a:bodyPr vert="horz" lIns="91440" tIns="45720" rIns="91440" bIns="45720" rtlCol="0" anchor="t">
            <a:normAutofit/>
          </a:bodyPr>
          <a:lstStyle/>
          <a:p>
            <a:r>
              <a:rPr lang="vi-VN" sz="4000" b="1" u="sng" dirty="0">
                <a:solidFill>
                  <a:srgbClr val="002060"/>
                </a:solidFill>
                <a:latin typeface="Times New Roman" panose="02020603050405020304" pitchFamily="18" charset="0"/>
                <a:cs typeface="Times New Roman" panose="02020603050405020304" pitchFamily="18" charset="0"/>
              </a:rPr>
              <a:t>Kỹ thuật xây dựng </a:t>
            </a:r>
            <a:r>
              <a:rPr lang="vi-VN" sz="4000" b="1" u="sng" dirty="0" err="1">
                <a:solidFill>
                  <a:srgbClr val="002060"/>
                </a:solidFill>
                <a:latin typeface="Times New Roman" panose="02020603050405020304" pitchFamily="18" charset="0"/>
                <a:cs typeface="Times New Roman" panose="02020603050405020304" pitchFamily="18" charset="0"/>
              </a:rPr>
              <a:t>Options</a:t>
            </a:r>
            <a:r>
              <a:rPr lang="vi-VN" sz="4000" b="1" u="sng" dirty="0">
                <a:solidFill>
                  <a:srgbClr val="002060"/>
                </a:solidFill>
                <a:latin typeface="Times New Roman" panose="02020603050405020304" pitchFamily="18" charset="0"/>
                <a:cs typeface="Times New Roman" panose="02020603050405020304" pitchFamily="18" charset="0"/>
              </a:rPr>
              <a:t> &amp; </a:t>
            </a:r>
            <a:r>
              <a:rPr lang="vi-VN" sz="4000" b="1" u="sng" dirty="0" err="1">
                <a:solidFill>
                  <a:srgbClr val="002060"/>
                </a:solidFill>
                <a:latin typeface="Times New Roman" panose="02020603050405020304" pitchFamily="18" charset="0"/>
                <a:cs typeface="Times New Roman" panose="02020603050405020304" pitchFamily="18" charset="0"/>
              </a:rPr>
              <a:t>Distractors</a:t>
            </a:r>
            <a:endParaRPr lang="vi-VN" sz="4000" b="1" u="sng" dirty="0">
              <a:solidFill>
                <a:srgbClr val="00206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D095CF9A-A5B8-D55C-FF29-C6C426D9B456}"/>
              </a:ext>
            </a:extLst>
          </p:cNvPr>
          <p:cNvSpPr>
            <a:spLocks noGrp="1"/>
          </p:cNvSpPr>
          <p:nvPr>
            <p:ph idx="1"/>
          </p:nvPr>
        </p:nvSpPr>
        <p:spPr>
          <a:xfrm>
            <a:off x="293613" y="1441903"/>
            <a:ext cx="10515600" cy="1156114"/>
          </a:xfrm>
        </p:spPr>
        <p:txBody>
          <a:bodyPr vert="horz" lIns="91440" tIns="45720" rIns="91440" bIns="45720" rtlCol="0">
            <a:normAutofit/>
          </a:bodyPr>
          <a:lstStyle/>
          <a:p>
            <a:r>
              <a:rPr lang="vi-VN" sz="3200" b="1" dirty="0">
                <a:solidFill>
                  <a:srgbClr val="FF0000"/>
                </a:solidFill>
                <a:latin typeface="Times New Roman" panose="02020603050405020304" pitchFamily="18" charset="0"/>
                <a:cs typeface="Times New Roman" panose="02020603050405020304" pitchFamily="18" charset="0"/>
              </a:rPr>
              <a:t>Nguyên tắc 6: Tránh </a:t>
            </a:r>
            <a:r>
              <a:rPr lang="vi-VN" sz="3200" b="1" dirty="0" err="1">
                <a:solidFill>
                  <a:srgbClr val="FF0000"/>
                </a:solidFill>
                <a:latin typeface="Times New Roman" panose="02020603050405020304" pitchFamily="18" charset="0"/>
                <a:cs typeface="Times New Roman" panose="02020603050405020304" pitchFamily="18" charset="0"/>
              </a:rPr>
              <a:t>distractor</a:t>
            </a:r>
            <a:r>
              <a:rPr lang="vi-VN" sz="3200" b="1" dirty="0">
                <a:solidFill>
                  <a:srgbClr val="FF0000"/>
                </a:solidFill>
                <a:latin typeface="Times New Roman" panose="02020603050405020304" pitchFamily="18" charset="0"/>
                <a:cs typeface="Times New Roman" panose="02020603050405020304" pitchFamily="18" charset="0"/>
              </a:rPr>
              <a:t> sai chính tả</a:t>
            </a:r>
          </a:p>
        </p:txBody>
      </p:sp>
      <p:sp>
        <p:nvSpPr>
          <p:cNvPr id="4" name="TextBox 3">
            <a:extLst>
              <a:ext uri="{FF2B5EF4-FFF2-40B4-BE49-F238E27FC236}">
                <a16:creationId xmlns:a16="http://schemas.microsoft.com/office/drawing/2014/main" id="{54A25792-C55B-732D-0ADA-8FC0498A42E0}"/>
              </a:ext>
            </a:extLst>
          </p:cNvPr>
          <p:cNvSpPr txBox="1"/>
          <p:nvPr/>
        </p:nvSpPr>
        <p:spPr>
          <a:xfrm>
            <a:off x="824593" y="2400389"/>
            <a:ext cx="6098720" cy="1815882"/>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I didn’t ________ your letter yesterday.</a:t>
            </a: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receave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B. send</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C. write</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84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3346E-15B9-6E41-6AAF-8348C59C5395}"/>
              </a:ext>
            </a:extLst>
          </p:cNvPr>
          <p:cNvSpPr>
            <a:spLocks noGrp="1"/>
          </p:cNvSpPr>
          <p:nvPr>
            <p:ph type="title"/>
          </p:nvPr>
        </p:nvSpPr>
        <p:spPr/>
        <p:txBody>
          <a:bodyPr vert="horz" lIns="91440" tIns="45720" rIns="91440" bIns="45720" rtlCol="0" anchor="t">
            <a:normAutofit/>
          </a:bodyPr>
          <a:lstStyle/>
          <a:p>
            <a:r>
              <a:rPr lang="vi-VN" sz="4000" b="1" u="sng" dirty="0">
                <a:solidFill>
                  <a:srgbClr val="002060"/>
                </a:solidFill>
                <a:latin typeface="Times New Roman" panose="02020603050405020304" pitchFamily="18" charset="0"/>
                <a:cs typeface="Times New Roman" panose="02020603050405020304" pitchFamily="18" charset="0"/>
              </a:rPr>
              <a:t>Kết luận</a:t>
            </a:r>
          </a:p>
        </p:txBody>
      </p:sp>
      <p:sp>
        <p:nvSpPr>
          <p:cNvPr id="3" name="Content Placeholder 2">
            <a:extLst>
              <a:ext uri="{FF2B5EF4-FFF2-40B4-BE49-F238E27FC236}">
                <a16:creationId xmlns:a16="http://schemas.microsoft.com/office/drawing/2014/main" id="{576BB1EE-01B7-E34D-8987-ACE7070EA4BB}"/>
              </a:ext>
            </a:extLst>
          </p:cNvPr>
          <p:cNvSpPr>
            <a:spLocks noGrp="1"/>
          </p:cNvSpPr>
          <p:nvPr>
            <p:ph idx="1"/>
          </p:nvPr>
        </p:nvSpPr>
        <p:spPr/>
        <p:txBody>
          <a:bodyPr>
            <a:normAutofit/>
          </a:bodyPr>
          <a:lstStyle/>
          <a:p>
            <a:pPr>
              <a:defRPr sz="2000"/>
            </a:pPr>
            <a:r>
              <a:rPr lang="vi-VN" sz="3200" dirty="0">
                <a:solidFill>
                  <a:srgbClr val="002060"/>
                </a:solidFill>
                <a:latin typeface="Times New Roman" panose="02020603050405020304" pitchFamily="18" charset="0"/>
                <a:cs typeface="Times New Roman" panose="02020603050405020304" pitchFamily="18" charset="0"/>
              </a:rPr>
              <a:t>Câu hỏi tốt = đúng chuẩn + rõ ràng + công bằng</a:t>
            </a:r>
          </a:p>
          <a:p>
            <a:pPr>
              <a:defRPr sz="2000"/>
            </a:pPr>
            <a:r>
              <a:rPr lang="vi-VN" sz="3200" dirty="0">
                <a:solidFill>
                  <a:srgbClr val="002060"/>
                </a:solidFill>
                <a:latin typeface="Times New Roman" panose="02020603050405020304" pitchFamily="18" charset="0"/>
                <a:cs typeface="Times New Roman" panose="02020603050405020304" pitchFamily="18" charset="0"/>
              </a:rPr>
              <a:t>Đảm bảo: độ tin cậy – giá trị – phân hóa</a:t>
            </a:r>
          </a:p>
          <a:p>
            <a:pPr>
              <a:defRPr sz="2000"/>
            </a:pPr>
            <a:r>
              <a:rPr lang="vi-VN" sz="3200" dirty="0">
                <a:solidFill>
                  <a:srgbClr val="002060"/>
                </a:solidFill>
                <a:latin typeface="Times New Roman" panose="02020603050405020304" pitchFamily="18" charset="0"/>
                <a:cs typeface="Times New Roman" panose="02020603050405020304" pitchFamily="18" charset="0"/>
              </a:rPr>
              <a:t>Giáo viên = 'kỹ sư thiết kế' câu hỏi</a:t>
            </a:r>
          </a:p>
          <a:p>
            <a:pPr marL="0" indent="0">
              <a:buNone/>
            </a:pPr>
            <a:endParaRPr 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7052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AAA0-8389-98F2-78B4-20CDF0DE1E79}"/>
              </a:ext>
            </a:extLst>
          </p:cNvPr>
          <p:cNvSpPr>
            <a:spLocks noGrp="1"/>
          </p:cNvSpPr>
          <p:nvPr>
            <p:ph type="title"/>
          </p:nvPr>
        </p:nvSpPr>
        <p:spPr>
          <a:xfrm>
            <a:off x="346367" y="511629"/>
            <a:ext cx="9258602" cy="1320800"/>
          </a:xfrm>
        </p:spPr>
        <p:txBody>
          <a:bodyPr/>
          <a:lstStyle/>
          <a:p>
            <a:r>
              <a:rPr lang="en-US" b="1" dirty="0">
                <a:solidFill>
                  <a:srgbClr val="002060"/>
                </a:solidFill>
                <a:latin typeface="Times New Roman" panose="02020603050405020304" pitchFamily="18" charset="0"/>
                <a:cs typeface="Times New Roman" panose="02020603050405020304" pitchFamily="18" charset="0"/>
              </a:rPr>
              <a:t>TỔ CHỨC DẠY HỌC: </a:t>
            </a:r>
            <a:r>
              <a:rPr lang="en-US" b="1" dirty="0">
                <a:solidFill>
                  <a:srgbClr val="FF0000"/>
                </a:solidFill>
                <a:latin typeface="Times New Roman" panose="02020603050405020304" pitchFamily="18" charset="0"/>
                <a:cs typeface="Times New Roman" panose="02020603050405020304" pitchFamily="18" charset="0"/>
              </a:rPr>
              <a:t>MÔN TIẾNG PHÁP</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CFA55005-CB4F-0A7F-3919-CEB5C790BDDA}"/>
              </a:ext>
            </a:extLst>
          </p:cNvPr>
          <p:cNvSpPr>
            <a:spLocks noGrp="1" noChangeArrowheads="1"/>
          </p:cNvSpPr>
          <p:nvPr>
            <p:ph idx="1"/>
          </p:nvPr>
        </p:nvSpPr>
        <p:spPr bwMode="auto">
          <a:xfrm>
            <a:off x="346367" y="1477023"/>
            <a:ext cx="9258602" cy="390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pP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Duy trì 3 chương trình: Ngoại ngữ 1 – Ngoại ngữ 2 – Song ngữ.</a:t>
            </a:r>
          </a:p>
          <a:p>
            <a:pPr marR="0" lvl="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pP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Song ngữ: theo QĐ 3452/QĐ-BGDĐT (2010).</a:t>
            </a:r>
          </a:p>
          <a:p>
            <a:pPr marR="0" lvl="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pP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Ngoại ngữ 1: theo QĐ 16/2006; khuyến khích Toán bằng tiếng Pháp.</a:t>
            </a:r>
          </a:p>
          <a:p>
            <a:pPr marR="0" lvl="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pP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Ngoại ngữ 2: theo QĐ 4113/2009; kết hợp song ngữ và ngoại ngữ 2.</a:t>
            </a:r>
          </a:p>
          <a:p>
            <a:pPr marR="0" lvl="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pP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Trường dạy Pháp là Ngoại ngữ 1: chọn 1/9 SGK Tiếng Anh làm Ngoại ngữ 2 hoặc tự xây dựng theo chuẩn.</a:t>
            </a:r>
          </a:p>
          <a:p>
            <a:pPr marR="0" lvl="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pP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Đẩy mạnh hợp tác: ASEAN, Cộng đồng Pháp ngữ, giao lưu quốc tế.</a:t>
            </a:r>
          </a:p>
        </p:txBody>
      </p:sp>
    </p:spTree>
    <p:extLst>
      <p:ext uri="{BB962C8B-B14F-4D97-AF65-F5344CB8AC3E}">
        <p14:creationId xmlns:p14="http://schemas.microsoft.com/office/powerpoint/2010/main" val="174779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FF71A-2E1A-799D-3BAC-0C3F6BBC31C1}"/>
              </a:ext>
            </a:extLst>
          </p:cNvPr>
          <p:cNvSpPr>
            <a:spLocks noGrp="1"/>
          </p:cNvSpPr>
          <p:nvPr>
            <p:ph type="title"/>
          </p:nvPr>
        </p:nvSpPr>
        <p:spPr>
          <a:xfrm>
            <a:off x="449036" y="609600"/>
            <a:ext cx="10580913" cy="1320800"/>
          </a:xfrm>
        </p:spPr>
        <p:txBody>
          <a:bodyPr/>
          <a:lstStyle/>
          <a:p>
            <a:r>
              <a:rPr lang="en-US" b="1" dirty="0">
                <a:solidFill>
                  <a:srgbClr val="002060"/>
                </a:solidFill>
                <a:latin typeface="Times New Roman" panose="02020603050405020304" pitchFamily="18" charset="0"/>
                <a:cs typeface="Times New Roman" panose="02020603050405020304" pitchFamily="18" charset="0"/>
              </a:rPr>
              <a:t>TỔ CHỨC DẠY HỌC: </a:t>
            </a:r>
            <a:br>
              <a:rPr lang="en-US" b="1" dirty="0">
                <a:solidFill>
                  <a:srgbClr val="00206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CÁC NGOẠI NGỮ KHÁC</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F4FD7AA2-9718-A42F-998B-52067568F754}"/>
              </a:ext>
            </a:extLst>
          </p:cNvPr>
          <p:cNvSpPr>
            <a:spLocks noGrp="1" noChangeArrowheads="1"/>
          </p:cNvSpPr>
          <p:nvPr>
            <p:ph idx="1"/>
          </p:nvPr>
        </p:nvSpPr>
        <p:spPr bwMode="auto">
          <a:xfrm>
            <a:off x="449036" y="1790448"/>
            <a:ext cx="9054193" cy="445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pP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Tiếng Nhật, Đức, Trung, Nga, Hàn: Ngoại ngữ 1 hoặc 2, theo nhu cầu &amp; tự nguyện.</a:t>
            </a:r>
          </a:p>
          <a:p>
            <a:pPr marR="0" lvl="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pP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Căn cứ khung CT &amp; tài liệu được Bộ GDĐT phê duyệt:</a:t>
            </a:r>
          </a:p>
          <a:p>
            <a:pPr marR="0" lvl="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pP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Thông tư 32/2018, 34/2020, 19/2021, 13/2022.</a:t>
            </a:r>
          </a:p>
          <a:p>
            <a:pPr marR="0" lvl="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pP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QĐ 712/2021: CT Tiếng Hàn &amp; Tiếng Đức – Ngoại ngữ 1 (10 năm thí điểm).</a:t>
            </a:r>
          </a:p>
          <a:p>
            <a:pPr marR="0" lvl="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pPr>
            <a:r>
              <a:rPr kumimoji="0" lang="vi-VN" altLang="vi-VN"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Tiếng Nhật: tiếp tục hệ 10 năm tại Hà Nội theo KH 709/2016 &amp; QĐ 2744/2019 (CT thí điểm THCS, THPT).</a:t>
            </a:r>
          </a:p>
        </p:txBody>
      </p:sp>
    </p:spTree>
    <p:extLst>
      <p:ext uri="{BB962C8B-B14F-4D97-AF65-F5344CB8AC3E}">
        <p14:creationId xmlns:p14="http://schemas.microsoft.com/office/powerpoint/2010/main" val="306757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CAC36-2740-C9B1-F6BA-765E722FF08C}"/>
              </a:ext>
            </a:extLst>
          </p:cNvPr>
          <p:cNvSpPr>
            <a:spLocks noGrp="1"/>
          </p:cNvSpPr>
          <p:nvPr>
            <p:ph type="title"/>
          </p:nvPr>
        </p:nvSpPr>
        <p:spPr/>
        <p:txBody>
          <a:bodyPr/>
          <a:lstStyle/>
          <a:p>
            <a:r>
              <a:rPr lang="vi-VN" b="1" dirty="0">
                <a:solidFill>
                  <a:srgbClr val="002060"/>
                </a:solidFill>
                <a:latin typeface="Times New Roman" panose="02020603050405020304" pitchFamily="18" charset="0"/>
                <a:cs typeface="Times New Roman" panose="02020603050405020304" pitchFamily="18" charset="0"/>
              </a:rPr>
              <a:t>PHƯƠNG PHÁP &amp; HÌNH THỨC </a:t>
            </a:r>
            <a:br>
              <a:rPr lang="en-US" b="1" dirty="0">
                <a:solidFill>
                  <a:srgbClr val="002060"/>
                </a:solidFill>
                <a:latin typeface="Times New Roman" panose="02020603050405020304" pitchFamily="18" charset="0"/>
                <a:cs typeface="Times New Roman" panose="02020603050405020304" pitchFamily="18" charset="0"/>
              </a:rPr>
            </a:br>
            <a:r>
              <a:rPr lang="vi-VN" b="1" dirty="0">
                <a:solidFill>
                  <a:srgbClr val="002060"/>
                </a:solidFill>
                <a:latin typeface="Times New Roman" panose="02020603050405020304" pitchFamily="18" charset="0"/>
                <a:cs typeface="Times New Roman" panose="02020603050405020304" pitchFamily="18" charset="0"/>
              </a:rPr>
              <a:t>DẠY HỌC NGOẠI NGỮ</a:t>
            </a:r>
          </a:p>
        </p:txBody>
      </p:sp>
      <p:sp>
        <p:nvSpPr>
          <p:cNvPr id="7" name="Content Placeholder 6">
            <a:extLst>
              <a:ext uri="{FF2B5EF4-FFF2-40B4-BE49-F238E27FC236}">
                <a16:creationId xmlns:a16="http://schemas.microsoft.com/office/drawing/2014/main" id="{9DC0B26F-9A86-BB30-9B7E-E3EC41B472FD}"/>
              </a:ext>
            </a:extLst>
          </p:cNvPr>
          <p:cNvSpPr>
            <a:spLocks noGrp="1"/>
          </p:cNvSpPr>
          <p:nvPr>
            <p:ph idx="1"/>
          </p:nvPr>
        </p:nvSpPr>
        <p:spPr>
          <a:xfrm>
            <a:off x="367090" y="1989139"/>
            <a:ext cx="9617831" cy="3880773"/>
          </a:xfrm>
        </p:spPr>
        <p:txBody>
          <a:bodyPr>
            <a:noAutofit/>
          </a:bodyPr>
          <a:lstStyle/>
          <a:p>
            <a:r>
              <a:rPr lang="vi-VN" sz="2400" dirty="0">
                <a:solidFill>
                  <a:srgbClr val="002060"/>
                </a:solidFill>
                <a:latin typeface="Times New Roman" panose="02020603050405020304" pitchFamily="18" charset="0"/>
                <a:cs typeface="Times New Roman" panose="02020603050405020304" pitchFamily="18" charset="0"/>
              </a:rPr>
              <a:t>Kế hoạch bài dạy: đầy đủ </a:t>
            </a:r>
            <a:r>
              <a:rPr lang="vi-VN" sz="2400" b="1" dirty="0">
                <a:solidFill>
                  <a:srgbClr val="FF0000"/>
                </a:solidFill>
                <a:latin typeface="Times New Roman" panose="02020603050405020304" pitchFamily="18" charset="0"/>
                <a:cs typeface="Times New Roman" panose="02020603050405020304" pitchFamily="18" charset="0"/>
              </a:rPr>
              <a:t>PPDH – KTDH – ĐG – TBDH – học liệu</a:t>
            </a:r>
            <a:endParaRPr lang="vi-VN" sz="24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002060"/>
                </a:solidFill>
                <a:latin typeface="Times New Roman" panose="02020603050405020304" pitchFamily="18" charset="0"/>
                <a:cs typeface="Times New Roman" panose="02020603050405020304" pitchFamily="18" charset="0"/>
              </a:rPr>
              <a:t>Đa dạng hình thức: văn hóa, văn nghệ, giao lưu, hợp tác quốc tế</a:t>
            </a:r>
          </a:p>
          <a:p>
            <a:r>
              <a:rPr lang="vi-VN" sz="2400" b="1" dirty="0">
                <a:solidFill>
                  <a:srgbClr val="FF0000"/>
                </a:solidFill>
                <a:latin typeface="Times New Roman" panose="02020603050405020304" pitchFamily="18" charset="0"/>
                <a:cs typeface="Times New Roman" panose="02020603050405020304" pitchFamily="18" charset="0"/>
              </a:rPr>
              <a:t>Chuyển đổi số</a:t>
            </a:r>
            <a:r>
              <a:rPr lang="vi-VN" sz="2400" dirty="0">
                <a:solidFill>
                  <a:srgbClr val="002060"/>
                </a:solidFill>
                <a:latin typeface="Times New Roman" panose="02020603050405020304" pitchFamily="18" charset="0"/>
                <a:cs typeface="Times New Roman" panose="02020603050405020304" pitchFamily="18" charset="0"/>
              </a:rPr>
              <a:t>: CNTT trong dạy học, kiểm tra, quản lý lớp học</a:t>
            </a:r>
          </a:p>
          <a:p>
            <a:r>
              <a:rPr lang="vi-VN" sz="2400" dirty="0">
                <a:solidFill>
                  <a:srgbClr val="002060"/>
                </a:solidFill>
                <a:latin typeface="Times New Roman" panose="02020603050405020304" pitchFamily="18" charset="0"/>
                <a:cs typeface="Times New Roman" panose="02020603050405020304" pitchFamily="18" charset="0"/>
              </a:rPr>
              <a:t>Kế hoạch giáo dục phù hợp điều kiện trường &amp; năng lực HS</a:t>
            </a:r>
          </a:p>
          <a:p>
            <a:r>
              <a:rPr lang="vi-VN" sz="2400" dirty="0">
                <a:solidFill>
                  <a:srgbClr val="002060"/>
                </a:solidFill>
                <a:latin typeface="Times New Roman" panose="02020603050405020304" pitchFamily="18" charset="0"/>
                <a:cs typeface="Times New Roman" panose="02020603050405020304" pitchFamily="18" charset="0"/>
              </a:rPr>
              <a:t>Tổ/nhóm chuyên môn: chủ động chọn nội dung, xây dựng chủ đề tích hợp</a:t>
            </a:r>
          </a:p>
          <a:p>
            <a:r>
              <a:rPr lang="vi-VN" sz="2400" dirty="0">
                <a:solidFill>
                  <a:srgbClr val="002060"/>
                </a:solidFill>
                <a:latin typeface="Times New Roman" panose="02020603050405020304" pitchFamily="18" charset="0"/>
                <a:cs typeface="Times New Roman" panose="02020603050405020304" pitchFamily="18" charset="0"/>
              </a:rPr>
              <a:t>Kế hoạch dạy học: tổ chuyên môn xây dựng, HĐ trường phê duyệt, báo cáo UBND</a:t>
            </a:r>
          </a:p>
          <a:p>
            <a:r>
              <a:rPr lang="vi-VN" sz="2400" dirty="0">
                <a:solidFill>
                  <a:srgbClr val="002060"/>
                </a:solidFill>
                <a:latin typeface="Times New Roman" panose="02020603050405020304" pitchFamily="18" charset="0"/>
                <a:cs typeface="Times New Roman" panose="02020603050405020304" pitchFamily="18" charset="0"/>
              </a:rPr>
              <a:t>Tiến trình dạy học theo chủ đề: nhiều tiết, trong &amp; ngoài lớp, giao nhiệm vụ về nhà</a:t>
            </a:r>
          </a:p>
          <a:p>
            <a:endParaRPr lang="vi-VN"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64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90E8E-5FC0-78E8-3F69-8C6E0E6E142B}"/>
              </a:ext>
            </a:extLst>
          </p:cNvPr>
          <p:cNvSpPr>
            <a:spLocks noGrp="1"/>
          </p:cNvSpPr>
          <p:nvPr>
            <p:ph type="title"/>
          </p:nvPr>
        </p:nvSpPr>
        <p:spPr/>
        <p:txBody>
          <a:bodyPr/>
          <a:lstStyle/>
          <a:p>
            <a:r>
              <a:rPr lang="vi-VN" b="1" dirty="0">
                <a:solidFill>
                  <a:srgbClr val="002060"/>
                </a:solidFill>
                <a:latin typeface="Times New Roman" panose="02020603050405020304" pitchFamily="18" charset="0"/>
                <a:cs typeface="Times New Roman" panose="02020603050405020304" pitchFamily="18" charset="0"/>
              </a:rPr>
              <a:t>ĐỔI MỚI PHƯƠNG PHÁP DẠY HỌC</a:t>
            </a:r>
          </a:p>
        </p:txBody>
      </p:sp>
      <p:sp>
        <p:nvSpPr>
          <p:cNvPr id="4" name="Rectangle 1">
            <a:extLst>
              <a:ext uri="{FF2B5EF4-FFF2-40B4-BE49-F238E27FC236}">
                <a16:creationId xmlns:a16="http://schemas.microsoft.com/office/drawing/2014/main" id="{AF17B134-8FA4-53E1-8483-72BCC5B6D43D}"/>
              </a:ext>
            </a:extLst>
          </p:cNvPr>
          <p:cNvSpPr>
            <a:spLocks noGrp="1" noChangeArrowheads="1"/>
          </p:cNvSpPr>
          <p:nvPr>
            <p:ph idx="1"/>
          </p:nvPr>
        </p:nvSpPr>
        <p:spPr bwMode="auto">
          <a:xfrm>
            <a:off x="448735" y="1270000"/>
            <a:ext cx="963706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Chú trọng phát triển </a:t>
            </a:r>
            <a:r>
              <a:rPr kumimoji="0" lang="vi-VN" altLang="vi-VN" sz="21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nghe – nói</a:t>
            </a:r>
            <a:r>
              <a:rPr kumimoji="0" lang="vi-VN" altLang="vi-VN" sz="2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đảm bảo đủ 4 kỹ năng → chuẩn A2 cuối cấp THCS</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Định hướng </a:t>
            </a:r>
            <a:r>
              <a:rPr kumimoji="0" lang="vi-VN" altLang="vi-VN" sz="21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phát triển năng lực</a:t>
            </a:r>
            <a:r>
              <a:rPr kumimoji="0" lang="vi-VN" altLang="vi-VN" sz="2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HS tự nghiên cứu bài học có hướng dẫn</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Thiết kế bài học theo thực tế &amp; trình độ HS, phát huy năng lực học tập</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Tổ chức chuyên đề hàng tháng, dự giờ, rút kinh nghiệm, xây dựng GV cốt cán</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Kế hoạch dạy học = đủ </a:t>
            </a:r>
            <a:r>
              <a:rPr kumimoji="0" lang="vi-VN" altLang="vi-VN" sz="21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PPDH – KTDH – TBDH – học liệu – kiểm tra đánh giá</a:t>
            </a:r>
            <a:endParaRPr kumimoji="0" lang="vi-VN" altLang="vi-VN" sz="21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Cấu trúc 4 hoạt động cơ bản:</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Mở đầu (tình huống, nhiệm vụ)</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Hình thành kiến thức mới</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Luyện tập (câu hỏi, bài tập, thực hành)</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Vận dụng kiến thức vào thực tiễn</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Quy trình 4 bước trong mỗi hoạt động:</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Chuyển giao nhiệm vụ (SGK, học liệu, câu hỏi rõ ràng)</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HS thực hiện nhiệm vụ (cá nhân → nhóm), GV hỗ trợ kịp thời</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HS báo cáo, thảo luận kết quả</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GV nhận xét, đánh giá, kết luận</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vi-VN" altLang="vi-VN" sz="2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Ứng dụng CNTT mạnh mẽ → nâng cao chất lượng, đáp ứng yêu cầu CMCN 4.0</a:t>
            </a:r>
          </a:p>
        </p:txBody>
      </p:sp>
    </p:spTree>
    <p:extLst>
      <p:ext uri="{BB962C8B-B14F-4D97-AF65-F5344CB8AC3E}">
        <p14:creationId xmlns:p14="http://schemas.microsoft.com/office/powerpoint/2010/main" val="3557925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8D1A-B4DF-614D-5E3E-97734E87F31A}"/>
              </a:ext>
            </a:extLst>
          </p:cNvPr>
          <p:cNvSpPr>
            <a:spLocks noGrp="1"/>
          </p:cNvSpPr>
          <p:nvPr>
            <p:ph type="title"/>
          </p:nvPr>
        </p:nvSpPr>
        <p:spPr>
          <a:xfrm>
            <a:off x="326269" y="299357"/>
            <a:ext cx="8596668" cy="1320800"/>
          </a:xfrm>
        </p:spPr>
        <p:txBody>
          <a:bodyPr/>
          <a:lstStyle/>
          <a:p>
            <a:r>
              <a:rPr lang="vi-VN" b="1" dirty="0">
                <a:solidFill>
                  <a:srgbClr val="002060"/>
                </a:solidFill>
                <a:latin typeface="Times New Roman" panose="02020603050405020304" pitchFamily="18" charset="0"/>
                <a:cs typeface="Times New Roman" panose="02020603050405020304" pitchFamily="18" charset="0"/>
              </a:rPr>
              <a:t>KIỂM TRA, ĐÁNH GIÁ NGOẠI NGỮ</a:t>
            </a:r>
          </a:p>
        </p:txBody>
      </p:sp>
      <p:sp>
        <p:nvSpPr>
          <p:cNvPr id="3" name="Content Placeholder 2">
            <a:extLst>
              <a:ext uri="{FF2B5EF4-FFF2-40B4-BE49-F238E27FC236}">
                <a16:creationId xmlns:a16="http://schemas.microsoft.com/office/drawing/2014/main" id="{53A75E61-87D6-C96A-449B-E7C5FAD6C122}"/>
              </a:ext>
            </a:extLst>
          </p:cNvPr>
          <p:cNvSpPr>
            <a:spLocks noGrp="1"/>
          </p:cNvSpPr>
          <p:nvPr>
            <p:ph idx="1"/>
          </p:nvPr>
        </p:nvSpPr>
        <p:spPr>
          <a:xfrm>
            <a:off x="474738" y="959757"/>
            <a:ext cx="10883295" cy="3880773"/>
          </a:xfrm>
        </p:spPr>
        <p:txBody>
          <a:bodyPr>
            <a:noAutofit/>
          </a:bodyPr>
          <a:lstStyle/>
          <a:p>
            <a:r>
              <a:rPr lang="vi-VN" sz="1900" dirty="0">
                <a:solidFill>
                  <a:srgbClr val="002060"/>
                </a:solidFill>
                <a:latin typeface="Times New Roman" panose="02020603050405020304" pitchFamily="18" charset="0"/>
                <a:cs typeface="Times New Roman" panose="02020603050405020304" pitchFamily="18" charset="0"/>
              </a:rPr>
              <a:t>Thực hiện theo CV 5333 (2014), CV 3333 (2016) – định dạng đánh giá năng lực tiếng Anh</a:t>
            </a:r>
          </a:p>
          <a:p>
            <a:r>
              <a:rPr lang="vi-VN" sz="1900" b="1" dirty="0">
                <a:solidFill>
                  <a:srgbClr val="FF0000"/>
                </a:solidFill>
                <a:latin typeface="Times New Roman" panose="02020603050405020304" pitchFamily="18" charset="0"/>
                <a:cs typeface="Times New Roman" panose="02020603050405020304" pitchFamily="18" charset="0"/>
              </a:rPr>
              <a:t>Đánh giá thường xuyên:</a:t>
            </a:r>
            <a:endParaRPr lang="vi-VN" sz="1900" dirty="0">
              <a:solidFill>
                <a:srgbClr val="FF0000"/>
              </a:solidFill>
              <a:latin typeface="Times New Roman" panose="02020603050405020304" pitchFamily="18" charset="0"/>
              <a:cs typeface="Times New Roman" panose="02020603050405020304" pitchFamily="18" charset="0"/>
            </a:endParaRPr>
          </a:p>
          <a:p>
            <a:pPr lvl="1"/>
            <a:r>
              <a:rPr lang="vi-VN" sz="1900" dirty="0">
                <a:solidFill>
                  <a:srgbClr val="002060"/>
                </a:solidFill>
                <a:latin typeface="Times New Roman" panose="02020603050405020304" pitchFamily="18" charset="0"/>
                <a:cs typeface="Times New Roman" panose="02020603050405020304" pitchFamily="18" charset="0"/>
              </a:rPr>
              <a:t>Hỏi – đáp, viết, hồ sơ học tập, sản phẩm học tập</a:t>
            </a:r>
          </a:p>
          <a:p>
            <a:pPr lvl="1"/>
            <a:r>
              <a:rPr lang="vi-VN" sz="1900" dirty="0">
                <a:solidFill>
                  <a:srgbClr val="002060"/>
                </a:solidFill>
                <a:latin typeface="Times New Roman" panose="02020603050405020304" pitchFamily="18" charset="0"/>
                <a:cs typeface="Times New Roman" panose="02020603050405020304" pitchFamily="18" charset="0"/>
              </a:rPr>
              <a:t>Báo cáo dự án, thuyết trình cá nhân/nhóm</a:t>
            </a:r>
          </a:p>
          <a:p>
            <a:pPr lvl="1"/>
            <a:r>
              <a:rPr lang="vi-VN" sz="1900" dirty="0">
                <a:solidFill>
                  <a:srgbClr val="002060"/>
                </a:solidFill>
                <a:latin typeface="Times New Roman" panose="02020603050405020304" pitchFamily="18" charset="0"/>
                <a:cs typeface="Times New Roman" panose="02020603050405020304" pitchFamily="18" charset="0"/>
              </a:rPr>
              <a:t>Chú trọng đủ 4 kỹ năng, đảm bảo điểm số tối thiểu</a:t>
            </a:r>
          </a:p>
          <a:p>
            <a:r>
              <a:rPr lang="vi-VN" sz="1900" b="1" dirty="0">
                <a:solidFill>
                  <a:srgbClr val="FF0000"/>
                </a:solidFill>
                <a:latin typeface="Times New Roman" panose="02020603050405020304" pitchFamily="18" charset="0"/>
                <a:cs typeface="Times New Roman" panose="02020603050405020304" pitchFamily="18" charset="0"/>
              </a:rPr>
              <a:t>Đánh giá định kỳ:</a:t>
            </a:r>
            <a:endParaRPr lang="vi-VN" sz="1900" dirty="0">
              <a:solidFill>
                <a:srgbClr val="FF0000"/>
              </a:solidFill>
              <a:latin typeface="Times New Roman" panose="02020603050405020304" pitchFamily="18" charset="0"/>
              <a:cs typeface="Times New Roman" panose="02020603050405020304" pitchFamily="18" charset="0"/>
            </a:endParaRPr>
          </a:p>
          <a:p>
            <a:pPr lvl="1"/>
            <a:r>
              <a:rPr lang="vi-VN" sz="1900" dirty="0">
                <a:solidFill>
                  <a:srgbClr val="002060"/>
                </a:solidFill>
                <a:latin typeface="Times New Roman" panose="02020603050405020304" pitchFamily="18" charset="0"/>
                <a:cs typeface="Times New Roman" panose="02020603050405020304" pitchFamily="18" charset="0"/>
              </a:rPr>
              <a:t>Giữa kỳ: Nghe 20% | Đọc 30% | Viết 25% | Ngôn ngữ 25%</a:t>
            </a:r>
          </a:p>
          <a:p>
            <a:pPr lvl="1"/>
            <a:r>
              <a:rPr lang="vi-VN" sz="1900" dirty="0">
                <a:solidFill>
                  <a:srgbClr val="002060"/>
                </a:solidFill>
                <a:latin typeface="Times New Roman" panose="02020603050405020304" pitchFamily="18" charset="0"/>
                <a:cs typeface="Times New Roman" panose="02020603050405020304" pitchFamily="18" charset="0"/>
              </a:rPr>
              <a:t>Cuối kỳ: Nghe 20% | Nói 20% | Đọc 20% | Viết 20% | Ngôn ngữ 20%</a:t>
            </a:r>
          </a:p>
          <a:p>
            <a:pPr lvl="1"/>
            <a:r>
              <a:rPr lang="vi-VN" sz="1900" dirty="0">
                <a:solidFill>
                  <a:srgbClr val="002060"/>
                </a:solidFill>
                <a:latin typeface="Times New Roman" panose="02020603050405020304" pitchFamily="18" charset="0"/>
                <a:cs typeface="Times New Roman" panose="02020603050405020304" pitchFamily="18" charset="0"/>
              </a:rPr>
              <a:t>Có thể tổ chức thi Nói độc lập cuối kỳ nếu đủ điều kiện</a:t>
            </a:r>
          </a:p>
          <a:p>
            <a:r>
              <a:rPr lang="vi-VN" sz="1900" dirty="0">
                <a:solidFill>
                  <a:srgbClr val="002060"/>
                </a:solidFill>
                <a:latin typeface="Times New Roman" panose="02020603050405020304" pitchFamily="18" charset="0"/>
                <a:cs typeface="Times New Roman" panose="02020603050405020304" pitchFamily="18" charset="0"/>
              </a:rPr>
              <a:t>Khuyến khích ứng dụng CNTT trong kiểm tra, đánh giá</a:t>
            </a:r>
          </a:p>
          <a:p>
            <a:r>
              <a:rPr lang="vi-VN" sz="1900" dirty="0">
                <a:solidFill>
                  <a:srgbClr val="002060"/>
                </a:solidFill>
                <a:latin typeface="Times New Roman" panose="02020603050405020304" pitchFamily="18" charset="0"/>
                <a:cs typeface="Times New Roman" panose="02020603050405020304" pitchFamily="18" charset="0"/>
              </a:rPr>
              <a:t>Áp dụng cấu trúc đề thi theo TB 2988 (2024) – thêm kỹ năng Nghe (+) Nói</a:t>
            </a:r>
          </a:p>
          <a:p>
            <a:r>
              <a:rPr lang="vi-VN" sz="1900" dirty="0">
                <a:solidFill>
                  <a:srgbClr val="002060"/>
                </a:solidFill>
                <a:latin typeface="Times New Roman" panose="02020603050405020304" pitchFamily="18" charset="0"/>
                <a:cs typeface="Times New Roman" panose="02020603050405020304" pitchFamily="18" charset="0"/>
              </a:rPr>
              <a:t>Đánh giá theo TT 22/2021 – phát triển năng lực, 4 kỹ năng liền mạch</a:t>
            </a:r>
          </a:p>
          <a:p>
            <a:r>
              <a:rPr lang="vi-VN" sz="1900" dirty="0">
                <a:solidFill>
                  <a:srgbClr val="002060"/>
                </a:solidFill>
                <a:latin typeface="Times New Roman" panose="02020603050405020304" pitchFamily="18" charset="0"/>
                <a:cs typeface="Times New Roman" panose="02020603050405020304" pitchFamily="18" charset="0"/>
              </a:rPr>
              <a:t>Thư viện: bổ sung SGK không lựa chọn để tham khảo</a:t>
            </a:r>
          </a:p>
          <a:p>
            <a:r>
              <a:rPr lang="vi-VN" sz="1900" dirty="0">
                <a:solidFill>
                  <a:srgbClr val="002060"/>
                </a:solidFill>
                <a:latin typeface="Times New Roman" panose="02020603050405020304" pitchFamily="18" charset="0"/>
                <a:cs typeface="Times New Roman" panose="02020603050405020304" pitchFamily="18" charset="0"/>
              </a:rPr>
              <a:t>Xây dựng ma trận đề kiểm tra, tránh trùng lặp kiến thức</a:t>
            </a:r>
          </a:p>
          <a:p>
            <a:endParaRPr lang="vi-VN" sz="19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404987"/>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8303</TotalTime>
  <Words>8301</Words>
  <Application>Microsoft Office PowerPoint</Application>
  <PresentationFormat>Widescreen</PresentationFormat>
  <Paragraphs>450</Paragraphs>
  <Slides>42</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Aptos</vt:lpstr>
      <vt:lpstr>Arial</vt:lpstr>
      <vt:lpstr>Calibri</vt:lpstr>
      <vt:lpstr>Courier New</vt:lpstr>
      <vt:lpstr>Myriad Pro</vt:lpstr>
      <vt:lpstr>Segoe UI Black</vt:lpstr>
      <vt:lpstr>Times New Roman</vt:lpstr>
      <vt:lpstr>Trebuchet MS</vt:lpstr>
      <vt:lpstr>Verdana</vt:lpstr>
      <vt:lpstr>Wingdings 3</vt:lpstr>
      <vt:lpstr>Facet</vt:lpstr>
      <vt:lpstr>PowerPoint Presentation</vt:lpstr>
      <vt:lpstr>HƯỚNG DẪN HOẠT ĐỘNG CHUYÊN MÔN BỘ MÔN NGOẠI NGỮ  NĂM HỌC 2025-2026</vt:lpstr>
      <vt:lpstr>THỰC HIỆN CHƯƠNG TRÌNH BẢO ĐẢM CHẤT LƯỢNG</vt:lpstr>
      <vt:lpstr>TỔ CHỨC DẠY HỌC: MÔN TIẾNG ANH</vt:lpstr>
      <vt:lpstr>TỔ CHỨC DẠY HỌC: MÔN TIẾNG PHÁP</vt:lpstr>
      <vt:lpstr>TỔ CHỨC DẠY HỌC:  CÁC NGOẠI NGỮ KHÁC</vt:lpstr>
      <vt:lpstr>PHƯƠNG PHÁP &amp; HÌNH THỨC  DẠY HỌC NGOẠI NGỮ</vt:lpstr>
      <vt:lpstr>ĐỔI MỚI PHƯƠNG PHÁP DẠY HỌC</vt:lpstr>
      <vt:lpstr>KIỂM TRA, ĐÁNH GIÁ NGOẠI NGỮ</vt:lpstr>
      <vt:lpstr>ĐỔI MỚI CÔNG TÁC QUẢN LÝ CHUYÊN MÔN</vt:lpstr>
      <vt:lpstr>ĐÀO TẠO, BỒI DƯỠNG  THEO ĐỀ ÁN NGOẠI NGỮ 2080</vt:lpstr>
      <vt:lpstr>CÁC HOẠT ĐỘNG KHÁC</vt:lpstr>
      <vt:lpstr>PowerPoint Presentation</vt:lpstr>
      <vt:lpstr>TẬP HUẤN  ÔN TẬP TIẾNG ANH  THEO HƯỚNG PHÁT TRIỂN NĂNG LỰC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TẬP HUẤN  KỸ THUẬT THIẾT KẾ CÂU HỎI  TRẮC NGHIỆM KHÁCH QUAN TIẾNG ANH</vt:lpstr>
      <vt:lpstr>Mục tiêu tập huấn</vt:lpstr>
      <vt:lpstr>Nguyên tắc chung</vt:lpstr>
      <vt:lpstr>Kỹ thuật xây dựng Stem (câu dẫn)</vt:lpstr>
      <vt:lpstr>Kỹ thuật xây dựng Stem (câu dẫn)</vt:lpstr>
      <vt:lpstr>Kỹ thuật xây dựng Stem (câu dẫn)</vt:lpstr>
      <vt:lpstr>Kỹ thuật xây dựng Stem (câu dẫn)</vt:lpstr>
      <vt:lpstr>Kỹ thuật xây dựng Stem (câu dẫn)</vt:lpstr>
      <vt:lpstr>Kỹ thuật xây dựng Stem (câu dẫn)</vt:lpstr>
      <vt:lpstr>Kỹ thuật xây dựng Options &amp; Distractors</vt:lpstr>
      <vt:lpstr>Kỹ thuật xây dựng Options &amp; Distractors</vt:lpstr>
      <vt:lpstr>Kỹ thuật xây dựng Options &amp; Distractors</vt:lpstr>
      <vt:lpstr>Kỹ thuật xây dựng Options &amp; Distractors</vt:lpstr>
      <vt:lpstr>Kỹ thuật xây dựng Options &amp; Distractors</vt:lpstr>
      <vt:lpstr>Kỹ thuật xây dựng Options &amp; Distractors</vt:lpstr>
      <vt:lpstr>Kết luận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BẢN MẪU  TÀI LIỆU GIÁO DỤC ĐỊA PHƯƠNG THÀNH PHỐ HÀ NỘI  LỚP 1</dc:title>
  <dc:creator>THANHLOAN</dc:creator>
  <cp:lastModifiedBy>Thach Anh Tran</cp:lastModifiedBy>
  <cp:revision>233</cp:revision>
  <dcterms:created xsi:type="dcterms:W3CDTF">2020-08-09T02:31:06Z</dcterms:created>
  <dcterms:modified xsi:type="dcterms:W3CDTF">2025-09-14T01:58:41Z</dcterms:modified>
</cp:coreProperties>
</file>